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8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369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  <p:sldId id="320" r:id="rId30"/>
    <p:sldId id="321" r:id="rId31"/>
    <p:sldId id="322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38" r:id="rId47"/>
    <p:sldId id="340" r:id="rId48"/>
    <p:sldId id="341" r:id="rId49"/>
    <p:sldId id="342" r:id="rId50"/>
    <p:sldId id="306" r:id="rId51"/>
    <p:sldId id="305" r:id="rId52"/>
    <p:sldId id="272" r:id="rId53"/>
    <p:sldId id="363" r:id="rId54"/>
    <p:sldId id="345" r:id="rId55"/>
    <p:sldId id="273" r:id="rId56"/>
    <p:sldId id="274" r:id="rId57"/>
    <p:sldId id="275" r:id="rId58"/>
    <p:sldId id="308" r:id="rId59"/>
    <p:sldId id="276" r:id="rId60"/>
    <p:sldId id="277" r:id="rId61"/>
    <p:sldId id="309" r:id="rId62"/>
    <p:sldId id="310" r:id="rId63"/>
    <p:sldId id="346" r:id="rId64"/>
    <p:sldId id="347" r:id="rId65"/>
    <p:sldId id="348" r:id="rId66"/>
    <p:sldId id="349" r:id="rId67"/>
    <p:sldId id="350" r:id="rId68"/>
    <p:sldId id="351" r:id="rId69"/>
    <p:sldId id="352" r:id="rId70"/>
    <p:sldId id="353" r:id="rId71"/>
    <p:sldId id="365" r:id="rId72"/>
    <p:sldId id="354" r:id="rId73"/>
    <p:sldId id="355" r:id="rId74"/>
    <p:sldId id="323" r:id="rId75"/>
    <p:sldId id="356" r:id="rId76"/>
    <p:sldId id="357" r:id="rId77"/>
    <p:sldId id="370" r:id="rId78"/>
    <p:sldId id="358" r:id="rId79"/>
    <p:sldId id="359" r:id="rId80"/>
    <p:sldId id="360" r:id="rId81"/>
    <p:sldId id="361" r:id="rId82"/>
    <p:sldId id="362" r:id="rId83"/>
  </p:sldIdLst>
  <p:sldSz cx="9144000" cy="6858000" type="screen4x3"/>
  <p:notesSz cx="7559675" cy="106918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665"/>
  </p:normalViewPr>
  <p:slideViewPr>
    <p:cSldViewPr snapToGrid="0" snapToObjects="1">
      <p:cViewPr varScale="1">
        <p:scale>
          <a:sx n="69" d="100"/>
          <a:sy n="69" d="100"/>
        </p:scale>
        <p:origin x="-1218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13252-00C6-AB4B-AE50-0E856C0D5376}" type="datetimeFigureOut">
              <a:rPr lang="pt-BR" smtClean="0"/>
              <a:t>22/05/2019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4775" y="1336675"/>
            <a:ext cx="4810125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896E0E-C2D4-884A-A7F8-F834B0E3DE0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857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96E0E-C2D4-884A-A7F8-F834B0E3DE0C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509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896E0E-C2D4-884A-A7F8-F834B0E3DE0C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16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pt-BR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stomShape 1"/>
          <p:cNvSpPr/>
          <p:nvPr/>
        </p:nvSpPr>
        <p:spPr>
          <a:xfrm>
            <a:off x="5938200" y="3377520"/>
            <a:ext cx="721080" cy="10224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/>
          <p:cNvSpPr/>
          <p:nvPr/>
        </p:nvSpPr>
        <p:spPr>
          <a:xfrm>
            <a:off x="6660000" y="3377520"/>
            <a:ext cx="721080" cy="10224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0" y="3377520"/>
            <a:ext cx="721080" cy="10224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721440" y="3377520"/>
            <a:ext cx="5216040" cy="10224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0" y="0"/>
            <a:ext cx="9143280" cy="532296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CustomShape 2"/>
          <p:cNvSpPr/>
          <p:nvPr/>
        </p:nvSpPr>
        <p:spPr>
          <a:xfrm>
            <a:off x="3047760" y="5323680"/>
            <a:ext cx="3047040" cy="10224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CustomShape 3"/>
          <p:cNvSpPr/>
          <p:nvPr/>
        </p:nvSpPr>
        <p:spPr>
          <a:xfrm>
            <a:off x="6096240" y="5323680"/>
            <a:ext cx="3047040" cy="10224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4"/>
          <p:cNvSpPr/>
          <p:nvPr/>
        </p:nvSpPr>
        <p:spPr>
          <a:xfrm>
            <a:off x="0" y="5323680"/>
            <a:ext cx="3047040" cy="10224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pt-BR" sz="44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32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4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20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20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7356240" y="6755040"/>
            <a:ext cx="893160" cy="10224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CustomShape 2"/>
          <p:cNvSpPr/>
          <p:nvPr/>
        </p:nvSpPr>
        <p:spPr>
          <a:xfrm>
            <a:off x="8250480" y="6755040"/>
            <a:ext cx="893160" cy="10224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CustomShape 3"/>
          <p:cNvSpPr/>
          <p:nvPr/>
        </p:nvSpPr>
        <p:spPr>
          <a:xfrm>
            <a:off x="0" y="6755040"/>
            <a:ext cx="893160" cy="10224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CustomShape 4"/>
          <p:cNvSpPr/>
          <p:nvPr/>
        </p:nvSpPr>
        <p:spPr>
          <a:xfrm>
            <a:off x="893880" y="6755040"/>
            <a:ext cx="6462000" cy="10224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pt-BR" sz="1800" b="0" strike="noStrike" spc="-1">
                <a:latin typeface="Arial"/>
              </a:rPr>
              <a:t>Clique para editar o formato do texto do título</a:t>
            </a:r>
          </a:p>
        </p:txBody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Clique para editar o formato do texto da estrutura de tópicos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2.º nível da estrutura de tópicos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3.º nível da estrutura de tópicos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pt-BR" sz="1800" b="0" strike="noStrike" spc="-1">
                <a:latin typeface="Arial"/>
              </a:rPr>
              <a:t>4.º nível da estrutura de tópicos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5.º nível da estrutura de tópicos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6.º nível da estrutura de tópicos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pt-BR" sz="1800" b="0" strike="noStrike" spc="-1">
                <a:latin typeface="Arial"/>
              </a:rPr>
              <a:t>7.º nível da estrutura de tópicos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6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6.jpeg"/><Relationship Id="rId5" Type="http://schemas.openxmlformats.org/officeDocument/2006/relationships/image" Target="../media/image35.jp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8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721440" y="3785400"/>
            <a:ext cx="6694200" cy="15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2185C5"/>
                </a:solidFill>
                <a:latin typeface="Raleway"/>
                <a:ea typeface="Raleway"/>
              </a:rPr>
              <a:t>Fundamentos de redes</a:t>
            </a:r>
            <a:r>
              <a:t/>
            </a:r>
            <a:br/>
            <a:r>
              <a:rPr lang="pt-BR" sz="2800" b="0" strike="noStrike" spc="-1">
                <a:solidFill>
                  <a:srgbClr val="2185C5"/>
                </a:solidFill>
                <a:latin typeface="Raleway"/>
                <a:ea typeface="Raleway"/>
              </a:rPr>
              <a:t>Capítulos 3 e 4</a:t>
            </a:r>
            <a:r>
              <a:t/>
            </a:r>
            <a:br/>
            <a:r>
              <a:rPr lang="pt-BR" sz="1800" b="0" strike="noStrike" spc="-1">
                <a:solidFill>
                  <a:srgbClr val="2185C5"/>
                </a:solidFill>
                <a:latin typeface="Raleway"/>
                <a:ea typeface="Raleway"/>
              </a:rPr>
              <a:t>- Entendendo redes cabeadas e sem fio</a:t>
            </a:r>
            <a:r>
              <a:t/>
            </a:r>
            <a:br/>
            <a:r>
              <a:rPr lang="pt-BR" sz="1800" b="0" strike="noStrike" spc="-1">
                <a:solidFill>
                  <a:srgbClr val="2185C5"/>
                </a:solidFill>
                <a:latin typeface="Raleway"/>
                <a:ea typeface="Raleway"/>
              </a:rPr>
              <a:t>- Entendendo Protocolo de Internet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Possíveis interferências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Interferência eletromagnética (EMI) – equipamentos podem emitir e atrapalhar sinal nos cabos. Pode ser mitigado com cabos STP (shielded twisted pair) ao invés do UDP (unshielded twisted pair) ou mitigando a emissão eletromagnéticas dos outros equipamentos.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Interferência de radiofrequência – AM/FM. Pode ser mitigado com uso de STP.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458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12C5D333-5888-4843-911D-2BFF220669A6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10</a:t>
            </a:fld>
            <a:endParaRPr lang="pt-BR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Possíveis interferências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60" name="CustomShape 2"/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Data emanation – o próprio cabo pode emitir frequências que podem ser roubadas. Pode ser combatido blindando equipamentos, cabos ou mesmo um ambiente (gaiola de Faraday).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Crosstalk – interferência entre os cabos. Um dado pode interferir em outro cabo, gerando uma “linha cruzada”.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NEXT (Near End Crosstalk) - perto do transmissor -  e FEXT (Far End Crosstalk) – longe do transmissor. Podem ser combatidos com uso de STP.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461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FCDB15A4-9B85-4666-9467-7C4F0D8536BB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11</a:t>
            </a:fld>
            <a:endParaRPr lang="pt-BR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Possíveis interferências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63" name="CustomShape 2"/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Cabos especiais: plenum-rated ou cabo plenum – para locais em caso de incêndio não gere gases tóxicos em ambientes e rotas de fuga das pessoas.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Lembrar sempre do aterramento correto dos equipamentos para evitar danos por descargas eletromagnéticas ou problemas elétricos.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464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71571CEC-94D6-4278-B1E0-B2D4B7B738F9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12</a:t>
            </a:fld>
            <a:endParaRPr lang="pt-BR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Fibra ótica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66" name="CustomShape 2"/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Transmite luz (fótons) ao invés de eletricidade por meio de um cabo feito de vidro ou plástico extremamente finos (medidos em mícrons).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Consegue transmitir de forma mais eficiente que o cabo UDP/STP. Possui atenuação menor que os cabos.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Apesar de menor atenuação, tomar os devidos cuidados na instalação para não ocorrer interferências de sinal por má instalação. 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467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EB3DAD98-A506-4046-9961-8763E20DE519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13</a:t>
            </a:fld>
            <a:endParaRPr lang="pt-BR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Fibra ótica - equipamentos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2E50201A-37FB-4306-95CB-E3301C45C4E4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14</a:t>
            </a:fld>
            <a:endParaRPr lang="pt-BR" sz="1300" b="0" strike="noStrike" spc="-1">
              <a:latin typeface="Arial"/>
            </a:endParaRPr>
          </a:p>
        </p:txBody>
      </p:sp>
      <p:grpSp>
        <p:nvGrpSpPr>
          <p:cNvPr id="470" name="Group 3"/>
          <p:cNvGrpSpPr/>
          <p:nvPr/>
        </p:nvGrpSpPr>
        <p:grpSpPr>
          <a:xfrm>
            <a:off x="605880" y="1677240"/>
            <a:ext cx="7818120" cy="4946760"/>
            <a:chOff x="605880" y="1677240"/>
            <a:chExt cx="7818120" cy="4946760"/>
          </a:xfrm>
        </p:grpSpPr>
        <p:sp>
          <p:nvSpPr>
            <p:cNvPr id="471" name="CustomShape 4"/>
            <p:cNvSpPr/>
            <p:nvPr/>
          </p:nvSpPr>
          <p:spPr>
            <a:xfrm>
              <a:off x="605880" y="1831320"/>
              <a:ext cx="7745760" cy="473580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472" name="Imagem 471"/>
            <p:cNvPicPr/>
            <p:nvPr/>
          </p:nvPicPr>
          <p:blipFill>
            <a:blip r:embed="rId2"/>
            <a:stretch/>
          </p:blipFill>
          <p:spPr>
            <a:xfrm>
              <a:off x="786960" y="1800000"/>
              <a:ext cx="3749040" cy="1728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73" name="Imagem 472"/>
            <p:cNvPicPr/>
            <p:nvPr/>
          </p:nvPicPr>
          <p:blipFill>
            <a:blip r:embed="rId3"/>
            <a:stretch/>
          </p:blipFill>
          <p:spPr>
            <a:xfrm>
              <a:off x="936000" y="3816000"/>
              <a:ext cx="2808000" cy="2808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4" name="TextShape 5"/>
            <p:cNvSpPr txBox="1"/>
            <p:nvPr/>
          </p:nvSpPr>
          <p:spPr>
            <a:xfrm>
              <a:off x="3168000" y="5616000"/>
              <a:ext cx="180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pt-BR" sz="1800" b="0" strike="noStrike" spc="-1">
                  <a:latin typeface="Arial"/>
                </a:rPr>
                <a:t>Adaptador de rede fibra ótica</a:t>
              </a:r>
            </a:p>
          </p:txBody>
        </p:sp>
        <p:sp>
          <p:nvSpPr>
            <p:cNvPr id="475" name="TextShape 6"/>
            <p:cNvSpPr txBox="1"/>
            <p:nvPr/>
          </p:nvSpPr>
          <p:spPr>
            <a:xfrm>
              <a:off x="648000" y="3312000"/>
              <a:ext cx="180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pt-BR" sz="1800" b="0" strike="noStrike" spc="-1">
                  <a:latin typeface="Arial"/>
                </a:rPr>
                <a:t>Cabos de fibra ótica</a:t>
              </a:r>
            </a:p>
          </p:txBody>
        </p:sp>
        <p:pic>
          <p:nvPicPr>
            <p:cNvPr id="476" name="Imagem 475"/>
            <p:cNvPicPr/>
            <p:nvPr/>
          </p:nvPicPr>
          <p:blipFill>
            <a:blip r:embed="rId4"/>
            <a:stretch/>
          </p:blipFill>
          <p:spPr>
            <a:xfrm>
              <a:off x="4881240" y="1677240"/>
              <a:ext cx="3038760" cy="192276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7" name="TextShape 7"/>
            <p:cNvSpPr txBox="1"/>
            <p:nvPr/>
          </p:nvSpPr>
          <p:spPr>
            <a:xfrm>
              <a:off x="6624000" y="3240000"/>
              <a:ext cx="180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pt-BR" sz="1800" b="0" strike="noStrike" spc="-1">
                  <a:latin typeface="Arial"/>
                </a:rPr>
                <a:t>Switch para fibra ótica</a:t>
              </a:r>
            </a:p>
          </p:txBody>
        </p:sp>
        <p:pic>
          <p:nvPicPr>
            <p:cNvPr id="478" name="Imagem 477"/>
            <p:cNvPicPr/>
            <p:nvPr/>
          </p:nvPicPr>
          <p:blipFill>
            <a:blip r:embed="rId5"/>
            <a:srcRect b="10422"/>
            <a:stretch/>
          </p:blipFill>
          <p:spPr>
            <a:xfrm>
              <a:off x="5165280" y="4032000"/>
              <a:ext cx="2754720" cy="1799640"/>
            </a:xfrm>
            <a:prstGeom prst="rect">
              <a:avLst/>
            </a:prstGeom>
            <a:ln>
              <a:noFill/>
            </a:ln>
          </p:spPr>
        </p:pic>
        <p:sp>
          <p:nvSpPr>
            <p:cNvPr id="479" name="TextShape 8"/>
            <p:cNvSpPr txBox="1"/>
            <p:nvPr/>
          </p:nvSpPr>
          <p:spPr>
            <a:xfrm>
              <a:off x="6480000" y="5976000"/>
              <a:ext cx="1800000" cy="648000"/>
            </a:xfrm>
            <a:prstGeom prst="rect">
              <a:avLst/>
            </a:prstGeom>
            <a:noFill/>
            <a:ln>
              <a:noFill/>
            </a:ln>
          </p:spPr>
          <p:txBody>
            <a:bodyPr lIns="90000" tIns="45000" rIns="90000" bIns="45000"/>
            <a:lstStyle/>
            <a:p>
              <a:r>
                <a:rPr lang="pt-BR" sz="1800" b="0" strike="noStrike" spc="-1">
                  <a:latin typeface="Arial"/>
                </a:rPr>
                <a:t>Roteador para fibra ótica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Fibra ótica - conectores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81" name="CustomShape 2"/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2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428447EA-A612-4178-BD22-6CD0359BE7BB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15</a:t>
            </a:fld>
            <a:endParaRPr lang="pt-BR" sz="1300" b="0" strike="noStrike" spc="-1">
              <a:latin typeface="Arial"/>
            </a:endParaRPr>
          </a:p>
        </p:txBody>
      </p:sp>
      <p:grpSp>
        <p:nvGrpSpPr>
          <p:cNvPr id="483" name="Group 4"/>
          <p:cNvGrpSpPr/>
          <p:nvPr/>
        </p:nvGrpSpPr>
        <p:grpSpPr>
          <a:xfrm>
            <a:off x="1008000" y="2459520"/>
            <a:ext cx="7272000" cy="3228480"/>
            <a:chOff x="1008000" y="2459520"/>
            <a:chExt cx="7272000" cy="3228480"/>
          </a:xfrm>
        </p:grpSpPr>
        <p:pic>
          <p:nvPicPr>
            <p:cNvPr id="484" name="Imagem 483"/>
            <p:cNvPicPr/>
            <p:nvPr/>
          </p:nvPicPr>
          <p:blipFill>
            <a:blip r:embed="rId2"/>
            <a:stretch/>
          </p:blipFill>
          <p:spPr>
            <a:xfrm>
              <a:off x="1008000" y="2459520"/>
              <a:ext cx="4762080" cy="3228480"/>
            </a:xfrm>
            <a:prstGeom prst="rect">
              <a:avLst/>
            </a:prstGeom>
            <a:ln>
              <a:noFill/>
            </a:ln>
          </p:spPr>
        </p:pic>
        <p:grpSp>
          <p:nvGrpSpPr>
            <p:cNvPr id="485" name="Group 5"/>
            <p:cNvGrpSpPr/>
            <p:nvPr/>
          </p:nvGrpSpPr>
          <p:grpSpPr>
            <a:xfrm>
              <a:off x="5656320" y="2592000"/>
              <a:ext cx="2479680" cy="1296000"/>
              <a:chOff x="5656320" y="2592000"/>
              <a:chExt cx="2479680" cy="1296000"/>
            </a:xfrm>
          </p:grpSpPr>
          <p:pic>
            <p:nvPicPr>
              <p:cNvPr id="486" name="Imagem 485"/>
              <p:cNvPicPr/>
              <p:nvPr/>
            </p:nvPicPr>
            <p:blipFill>
              <a:blip r:embed="rId3"/>
              <a:stretch/>
            </p:blipFill>
            <p:spPr>
              <a:xfrm>
                <a:off x="5656320" y="2592000"/>
                <a:ext cx="2001960" cy="12960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87" name="TextShape 6"/>
              <p:cNvSpPr txBox="1"/>
              <p:nvPr/>
            </p:nvSpPr>
            <p:spPr>
              <a:xfrm>
                <a:off x="6912000" y="3528000"/>
                <a:ext cx="1224000" cy="360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r>
                  <a:rPr lang="pt-BR" sz="1800" b="0" strike="noStrike" spc="-1">
                    <a:latin typeface="Arial"/>
                  </a:rPr>
                  <a:t>MTRJ</a:t>
                </a:r>
              </a:p>
            </p:txBody>
          </p:sp>
        </p:grpSp>
        <p:grpSp>
          <p:nvGrpSpPr>
            <p:cNvPr id="488" name="Group 7"/>
            <p:cNvGrpSpPr/>
            <p:nvPr/>
          </p:nvGrpSpPr>
          <p:grpSpPr>
            <a:xfrm>
              <a:off x="5688000" y="3889080"/>
              <a:ext cx="2592000" cy="1641240"/>
              <a:chOff x="5688000" y="3889080"/>
              <a:chExt cx="2592000" cy="1641240"/>
            </a:xfrm>
          </p:grpSpPr>
          <p:pic>
            <p:nvPicPr>
              <p:cNvPr id="489" name="Imagem 488"/>
              <p:cNvPicPr/>
              <p:nvPr/>
            </p:nvPicPr>
            <p:blipFill>
              <a:blip r:embed="rId4"/>
              <a:stretch/>
            </p:blipFill>
            <p:spPr>
              <a:xfrm>
                <a:off x="5688000" y="3889080"/>
                <a:ext cx="1619640" cy="16196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490" name="TextShape 8"/>
              <p:cNvSpPr txBox="1"/>
              <p:nvPr/>
            </p:nvSpPr>
            <p:spPr>
              <a:xfrm>
                <a:off x="6912000" y="5184000"/>
                <a:ext cx="1368000" cy="3463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0000" tIns="45000" rIns="90000" bIns="45000"/>
              <a:lstStyle/>
              <a:p>
                <a:r>
                  <a:rPr lang="pt-BR" sz="1800" b="0" strike="noStrike" spc="-1">
                    <a:latin typeface="Arial"/>
                  </a:rPr>
                  <a:t>TOSLINK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Fibra ótica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492" name="CustomShape 2"/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 dirty="0">
                <a:solidFill>
                  <a:srgbClr val="677480"/>
                </a:solidFill>
                <a:latin typeface="Lato"/>
                <a:ea typeface="Lato"/>
              </a:rPr>
              <a:t>Single </a:t>
            </a:r>
            <a:r>
              <a:rPr lang="pt-BR" sz="2400" b="0" strike="noStrike" spc="-1" dirty="0" err="1">
                <a:solidFill>
                  <a:srgbClr val="677480"/>
                </a:solidFill>
                <a:latin typeface="Lato"/>
                <a:ea typeface="Lato"/>
              </a:rPr>
              <a:t>mode</a:t>
            </a:r>
            <a:r>
              <a:rPr lang="pt-BR" sz="2400" b="0" strike="noStrike" spc="-1" dirty="0">
                <a:solidFill>
                  <a:srgbClr val="677480"/>
                </a:solidFill>
                <a:latin typeface="Lato"/>
                <a:ea typeface="Lato"/>
              </a:rPr>
              <a:t> – uma única transmissão que pode percorrer entre 10 – 80 km.</a:t>
            </a:r>
            <a:endParaRPr lang="pt-BR" sz="2400" b="0" strike="noStrike" spc="-1" dirty="0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 dirty="0" err="1">
                <a:solidFill>
                  <a:srgbClr val="677480"/>
                </a:solidFill>
                <a:latin typeface="Lato"/>
                <a:ea typeface="Lato"/>
              </a:rPr>
              <a:t>Multi</a:t>
            </a:r>
            <a:r>
              <a:rPr lang="pt-BR" sz="2400" b="0" strike="noStrike" spc="-1" dirty="0">
                <a:solidFill>
                  <a:srgbClr val="677480"/>
                </a:solidFill>
                <a:latin typeface="Lato"/>
                <a:ea typeface="Lato"/>
              </a:rPr>
              <a:t> </a:t>
            </a:r>
            <a:r>
              <a:rPr lang="pt-BR" sz="2400" b="0" strike="noStrike" spc="-1" dirty="0" err="1">
                <a:solidFill>
                  <a:srgbClr val="677480"/>
                </a:solidFill>
                <a:latin typeface="Lato"/>
                <a:ea typeface="Lato"/>
              </a:rPr>
              <a:t>mode</a:t>
            </a:r>
            <a:r>
              <a:rPr lang="pt-BR" sz="2400" b="0" strike="noStrike" spc="-1" dirty="0">
                <a:solidFill>
                  <a:srgbClr val="677480"/>
                </a:solidFill>
                <a:latin typeface="Lato"/>
                <a:ea typeface="Lato"/>
              </a:rPr>
              <a:t> – pode carregar múltiplas transmissões, mas em distâncias de até 600m. Ainda muito maior que cabos par-trançados (100m).</a:t>
            </a:r>
            <a:endParaRPr lang="pt-BR" sz="2400" b="0" strike="noStrike" spc="-1" dirty="0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latin typeface="Arial"/>
            </a:endParaRPr>
          </a:p>
        </p:txBody>
      </p:sp>
      <p:sp>
        <p:nvSpPr>
          <p:cNvPr id="493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BEFB516B-376F-4196-B20A-A560CC197CFF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16</a:t>
            </a:fld>
            <a:endParaRPr lang="pt-BR" sz="1300" b="0" strike="noStrike" spc="-1">
              <a:latin typeface="Arial"/>
            </a:endParaRPr>
          </a:p>
        </p:txBody>
      </p:sp>
      <p:pic>
        <p:nvPicPr>
          <p:cNvPr id="494" name="Imagem 493"/>
          <p:cNvPicPr/>
          <p:nvPr/>
        </p:nvPicPr>
        <p:blipFill>
          <a:blip r:embed="rId2"/>
          <a:stretch/>
        </p:blipFill>
        <p:spPr>
          <a:xfrm>
            <a:off x="648000" y="4248000"/>
            <a:ext cx="3960000" cy="2206800"/>
          </a:xfrm>
          <a:prstGeom prst="rect">
            <a:avLst/>
          </a:prstGeom>
          <a:ln>
            <a:noFill/>
          </a:ln>
        </p:spPr>
      </p:pic>
      <p:pic>
        <p:nvPicPr>
          <p:cNvPr id="495" name="Imagem 494"/>
          <p:cNvPicPr/>
          <p:nvPr/>
        </p:nvPicPr>
        <p:blipFill>
          <a:blip r:embed="rId3"/>
          <a:stretch/>
        </p:blipFill>
        <p:spPr>
          <a:xfrm>
            <a:off x="4655520" y="4288320"/>
            <a:ext cx="4115520" cy="139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685800" y="3299040"/>
            <a:ext cx="7771680" cy="15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pt-BR" sz="7200" b="0" strike="noStrike" spc="-1" dirty="0">
                <a:solidFill>
                  <a:srgbClr val="7ECEFD"/>
                </a:solidFill>
                <a:latin typeface="Raleway"/>
                <a:ea typeface="Raleway"/>
              </a:rPr>
              <a:t>Capítulo 3.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pt-BR" sz="3200" b="0" strike="noStrike" spc="-1" dirty="0">
                <a:solidFill>
                  <a:srgbClr val="FFFFFF"/>
                </a:solidFill>
                <a:latin typeface="Raleway"/>
                <a:ea typeface="Raleway"/>
              </a:rPr>
              <a:t>Entendendo re</a:t>
            </a:r>
            <a:r>
              <a:rPr lang="pt-BR" sz="3000" spc="-1" dirty="0">
                <a:solidFill>
                  <a:srgbClr val="FFFFFF"/>
                </a:solidFill>
                <a:latin typeface="Raleway"/>
                <a:ea typeface="Raleway"/>
              </a:rPr>
              <a:t>des sem </a:t>
            </a:r>
            <a:r>
              <a:rPr lang="pt-BR" sz="3000" b="0" strike="noStrike" spc="-1" dirty="0">
                <a:solidFill>
                  <a:srgbClr val="FFFFFF"/>
                </a:solidFill>
                <a:latin typeface="Raleway"/>
                <a:ea typeface="Raleway"/>
              </a:rPr>
              <a:t>fio</a:t>
            </a:r>
            <a:endParaRPr lang="pt-BR" sz="3000" b="0" strike="noStrike" spc="-1" dirty="0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0" y="6440400"/>
            <a:ext cx="914328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fld id="{73B1E0D3-F5D4-497F-855A-FCF76BCB6186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17</a:t>
            </a:fld>
            <a:endParaRPr lang="pt-BR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35520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PT" sz="2400" spc="-1" dirty="0">
                <a:solidFill>
                  <a:srgbClr val="677480"/>
                </a:solidFill>
                <a:latin typeface="Lato"/>
              </a:rPr>
              <a:t>O dispositivo sem fio mais conhecido é o W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ireless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Access Point (</a:t>
            </a:r>
            <a:r>
              <a:rPr lang="pt-PT" sz="2400" i="1" spc="-1" dirty="0">
                <a:solidFill>
                  <a:srgbClr val="677480"/>
                </a:solidFill>
                <a:latin typeface="Lato"/>
              </a:rPr>
              <a:t>ponto de acesso sem fio </a:t>
            </a:r>
            <a:r>
              <a:rPr lang="pt-PT" sz="2400" spc="-1" dirty="0">
                <a:solidFill>
                  <a:srgbClr val="677480"/>
                </a:solidFill>
                <a:latin typeface="Lato"/>
              </a:rPr>
              <a:t>- WAP). </a:t>
            </a: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PT" sz="2400" spc="-1" dirty="0">
                <a:solidFill>
                  <a:srgbClr val="677480"/>
                </a:solidFill>
                <a:latin typeface="Lato"/>
              </a:rPr>
              <a:t>Este aparelho muitas das vezes também atua como um roteador, firewall e proxy IP. </a:t>
            </a: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PT" sz="2400" spc="-1" dirty="0">
                <a:solidFill>
                  <a:srgbClr val="677480"/>
                </a:solidFill>
                <a:latin typeface="Lato"/>
              </a:rPr>
              <a:t>Permite a conectividade de vários dispositivos sem fio, como laptops, PDAs, computadores de mão e assim por diante. </a:t>
            </a: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9774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Comunicação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PT" sz="2400" spc="-1" dirty="0">
                <a:solidFill>
                  <a:srgbClr val="677480"/>
                </a:solidFill>
                <a:latin typeface="Lato"/>
              </a:rPr>
              <a:t>Faz isso fazendo conexões via ondas de rádio em frequências específicas. </a:t>
            </a: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PT" sz="2400" spc="-1" dirty="0">
                <a:solidFill>
                  <a:srgbClr val="677480"/>
                </a:solidFill>
                <a:latin typeface="Lato"/>
              </a:rPr>
              <a:t>Computadores e dispositivos portáteis devem usar a mesma frequência para se conectar ao WAP. </a:t>
            </a: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latin typeface="Arial"/>
            </a:endParaRPr>
          </a:p>
        </p:txBody>
      </p:sp>
      <p:pic>
        <p:nvPicPr>
          <p:cNvPr id="1026" name="Picture 2" descr="Resultado de imagem para ondas radio wifi png">
            <a:extLst>
              <a:ext uri="{FF2B5EF4-FFF2-40B4-BE49-F238E27FC236}">
                <a16:creationId xmlns:a16="http://schemas.microsoft.com/office/drawing/2014/main" xmlns="" id="{F2DC1911-F1BC-47E2-ACD0-592E44FC6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966" y="4199220"/>
            <a:ext cx="2414794" cy="178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041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59259E-6 C 3.88889E-6 0.0331 0.02708 0.05996 0.06007 0.05996 C 0.09895 0.05996 0.11302 0.0301 0.11892 0.01204 L 0.125 -0.01203 C 0.13107 -0.03009 0.146 -0.05995 0.18993 -0.05995 C 0.21805 -0.05995 0.25 -0.0331 0.25 -2.59259E-6 C 0.25 0.0331 0.21805 0.05996 0.18993 0.05996 C 0.146 0.05996 0.13107 0.0301 0.125 0.01204 L 0.11892 -0.01203 C 0.11302 -0.03009 0.09895 -0.05995 0.06007 -0.05995 C 0.02708 -0.05995 3.88889E-6 -0.0331 3.88889E-6 -2.59259E-6 Z " pathEditMode="relative" rAng="0" ptsTypes="AAAAAAAAAAA">
                                      <p:cBhvr>
                                        <p:cTn id="6" dur="20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CustomShape 1"/>
          <p:cNvSpPr/>
          <p:nvPr/>
        </p:nvSpPr>
        <p:spPr>
          <a:xfrm>
            <a:off x="685800" y="3299040"/>
            <a:ext cx="7771680" cy="15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pt-BR" sz="7200" b="0" strike="noStrike" spc="-1" dirty="0">
                <a:solidFill>
                  <a:srgbClr val="7ECEFD"/>
                </a:solidFill>
                <a:latin typeface="Raleway"/>
                <a:ea typeface="Raleway"/>
              </a:rPr>
              <a:t>Capítulo 3.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pt-BR" sz="3200" b="0" strike="noStrike" spc="-1" dirty="0">
                <a:solidFill>
                  <a:srgbClr val="FFFFFF"/>
                </a:solidFill>
                <a:latin typeface="Raleway"/>
                <a:ea typeface="Raleway"/>
              </a:rPr>
              <a:t>Entendendo re</a:t>
            </a:r>
            <a:r>
              <a:rPr lang="pt-BR" sz="3000" b="0" strike="noStrike" spc="-1" dirty="0">
                <a:solidFill>
                  <a:srgbClr val="FFFFFF"/>
                </a:solidFill>
                <a:latin typeface="Raleway"/>
                <a:ea typeface="Raleway"/>
              </a:rPr>
              <a:t>des cabeadas</a:t>
            </a:r>
            <a:endParaRPr lang="pt-BR" sz="3000" b="0" strike="noStrike" spc="-1" dirty="0">
              <a:latin typeface="Arial"/>
            </a:endParaRPr>
          </a:p>
        </p:txBody>
      </p:sp>
      <p:sp>
        <p:nvSpPr>
          <p:cNvPr id="424" name="CustomShape 2"/>
          <p:cNvSpPr/>
          <p:nvPr/>
        </p:nvSpPr>
        <p:spPr>
          <a:xfrm>
            <a:off x="0" y="6440400"/>
            <a:ext cx="914328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fld id="{73B1E0D3-F5D4-497F-855A-FCF76BCB6186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2</a:t>
            </a:fld>
            <a:endParaRPr lang="pt-BR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C</a:t>
            </a: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onhecimento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xmlns="" id="{54216EDF-4008-4892-AF75-2BF7E7BE3704}"/>
              </a:ext>
            </a:extLst>
          </p:cNvPr>
          <p:cNvSpPr/>
          <p:nvPr/>
        </p:nvSpPr>
        <p:spPr>
          <a:xfrm>
            <a:off x="893880" y="4304714"/>
            <a:ext cx="7356240" cy="210591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000" spc="-1" dirty="0">
                <a:solidFill>
                  <a:srgbClr val="677480"/>
                </a:solidFill>
                <a:latin typeface="Lato"/>
              </a:rPr>
              <a:t>Observe que há um LED verde para a conexão WLAN.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000" spc="-1" dirty="0">
                <a:solidFill>
                  <a:srgbClr val="677480"/>
                </a:solidFill>
                <a:latin typeface="Lato"/>
              </a:rPr>
              <a:t>WLAN é a abreviação de Wireless Local </a:t>
            </a:r>
            <a:r>
              <a:rPr lang="pt-BR" sz="2000" spc="-1" dirty="0" err="1">
                <a:solidFill>
                  <a:srgbClr val="677480"/>
                </a:solidFill>
                <a:latin typeface="Lato"/>
              </a:rPr>
              <a:t>Area</a:t>
            </a:r>
            <a:r>
              <a:rPr lang="pt-BR" sz="2000" spc="-1" dirty="0">
                <a:solidFill>
                  <a:srgbClr val="677480"/>
                </a:solidFill>
                <a:latin typeface="Lato"/>
              </a:rPr>
              <a:t> Network, em português, rede local sem fio.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000" spc="-1" dirty="0">
                <a:solidFill>
                  <a:srgbClr val="677480"/>
                </a:solidFill>
                <a:latin typeface="Lato"/>
              </a:rPr>
              <a:t>O LED informa que a conexão sem fio está ativada neste dispositivo. </a:t>
            </a:r>
            <a:endParaRPr lang="pt-BR" sz="2000" b="0" strike="noStrike" spc="-1" dirty="0">
              <a:latin typeface="Arial"/>
            </a:endParaRPr>
          </a:p>
        </p:txBody>
      </p:sp>
      <p:pic>
        <p:nvPicPr>
          <p:cNvPr id="2053" name="Picture 5" descr="Resultado de imagem para roteador led">
            <a:extLst>
              <a:ext uri="{FF2B5EF4-FFF2-40B4-BE49-F238E27FC236}">
                <a16:creationId xmlns:a16="http://schemas.microsoft.com/office/drawing/2014/main" xmlns="" id="{6D0E40A0-E7CA-41C1-9836-391FA88579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61" y="1599842"/>
            <a:ext cx="4458677" cy="250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xmlns="" id="{05C7225C-7493-4EC2-A073-CCA513FC3F56}"/>
              </a:ext>
            </a:extLst>
          </p:cNvPr>
          <p:cNvCxnSpPr>
            <a:cxnSpLocks/>
          </p:cNvCxnSpPr>
          <p:nvPr/>
        </p:nvCxnSpPr>
        <p:spPr>
          <a:xfrm>
            <a:off x="2948333" y="3494063"/>
            <a:ext cx="2508408" cy="2778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37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Conhecimento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4065562"/>
            <a:ext cx="7745760" cy="250155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Este dispositivo particular também atua como um comutador de 4 portas.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Essas portas são rotuladas como “Ethernet”, que significa que os computadores estão fisicamente conectados a essas portas e estão ativos.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latin typeface="Arial"/>
            </a:endParaRPr>
          </a:p>
        </p:txBody>
      </p:sp>
      <p:pic>
        <p:nvPicPr>
          <p:cNvPr id="6" name="Picture 5" descr="&#10;">
            <a:extLst>
              <a:ext uri="{FF2B5EF4-FFF2-40B4-BE49-F238E27FC236}">
                <a16:creationId xmlns:a16="http://schemas.microsoft.com/office/drawing/2014/main" xmlns="" id="{ECD0F800-8F50-4386-AADA-D307F2CE9474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61" y="1487258"/>
            <a:ext cx="4458677" cy="250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xmlns="" id="{735A8842-7B3D-4741-8171-07EA41852F8D}"/>
              </a:ext>
            </a:extLst>
          </p:cNvPr>
          <p:cNvCxnSpPr>
            <a:cxnSpLocks/>
          </p:cNvCxnSpPr>
          <p:nvPr/>
        </p:nvCxnSpPr>
        <p:spPr>
          <a:xfrm flipV="1">
            <a:off x="1378634" y="2168183"/>
            <a:ext cx="2404051" cy="573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xmlns="" id="{80DF6560-BAF3-4FB5-ACC4-633E748129EE}"/>
              </a:ext>
            </a:extLst>
          </p:cNvPr>
          <p:cNvCxnSpPr>
            <a:cxnSpLocks/>
          </p:cNvCxnSpPr>
          <p:nvPr/>
        </p:nvCxnSpPr>
        <p:spPr>
          <a:xfrm flipV="1">
            <a:off x="1378634" y="2335237"/>
            <a:ext cx="2574388" cy="4060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xmlns="" id="{ED1DDA87-D258-4953-8522-5B99F75BDF8E}"/>
              </a:ext>
            </a:extLst>
          </p:cNvPr>
          <p:cNvCxnSpPr>
            <a:cxnSpLocks/>
          </p:cNvCxnSpPr>
          <p:nvPr/>
        </p:nvCxnSpPr>
        <p:spPr>
          <a:xfrm flipV="1">
            <a:off x="1378634" y="2532185"/>
            <a:ext cx="2827606" cy="20907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xmlns="" id="{36A1AC6F-02D2-4EAC-9ECC-3CC9C3DBCB7A}"/>
              </a:ext>
            </a:extLst>
          </p:cNvPr>
          <p:cNvCxnSpPr>
            <a:cxnSpLocks/>
          </p:cNvCxnSpPr>
          <p:nvPr/>
        </p:nvCxnSpPr>
        <p:spPr>
          <a:xfrm flipV="1">
            <a:off x="1378634" y="2729132"/>
            <a:ext cx="3066757" cy="121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1190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8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0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2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Conhecimento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4271479"/>
            <a:ext cx="7745760" cy="2295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Finalmente, o LED “Internet” está aceso, que é o conexão física do WAP à Internet.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Geralmente com uma única porta para conectar-se à LAN.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latin typeface="Arial"/>
            </a:endParaRPr>
          </a:p>
        </p:txBody>
      </p:sp>
      <p:pic>
        <p:nvPicPr>
          <p:cNvPr id="6" name="Picture 5" descr="&#10;">
            <a:extLst>
              <a:ext uri="{FF2B5EF4-FFF2-40B4-BE49-F238E27FC236}">
                <a16:creationId xmlns:a16="http://schemas.microsoft.com/office/drawing/2014/main" xmlns="" id="{ECD0F800-8F50-4386-AADA-D307F2CE9474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2661" y="1487258"/>
            <a:ext cx="4458677" cy="2508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xmlns="" id="{36A1AC6F-02D2-4EAC-9ECC-3CC9C3DBCB7A}"/>
              </a:ext>
            </a:extLst>
          </p:cNvPr>
          <p:cNvCxnSpPr>
            <a:cxnSpLocks/>
          </p:cNvCxnSpPr>
          <p:nvPr/>
        </p:nvCxnSpPr>
        <p:spPr>
          <a:xfrm>
            <a:off x="1378634" y="2741262"/>
            <a:ext cx="3657600" cy="57871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531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2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2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200" fill="hold">
                                          <p:stCondLst>
                                            <p:cond delay="3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200" fill="hold">
                                          <p:stCondLst>
                                            <p:cond delay="4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Adaptadores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688123"/>
            <a:ext cx="7745760" cy="4878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Adaptadores de rede sem fio permitem a conectividade entre um computador desktop ou laptop ao ponto de acesso sem fio.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Eles vêm em muitas formas e tamanhos, incluindo USB, PC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Card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,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ExpressCard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e, claro, como um PCI interno ou placa adaptadora PCI Express para um computador pessoal.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A maioria dos laptops atuais possui adaptadores de rede sem fio, que são basicamente um chip em uma placa de antena anexada.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3396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sem fio - Adaptadores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219BF01C-F980-4529-B268-CFB482DBAC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1656" y="1557636"/>
            <a:ext cx="2700997" cy="2700997"/>
          </a:xfrm>
          <a:prstGeom prst="rect">
            <a:avLst/>
          </a:prstGeom>
        </p:spPr>
      </p:pic>
      <p:pic>
        <p:nvPicPr>
          <p:cNvPr id="9" name="Imagem 8" descr="Uma imagem contendo equipamentos eletrônicos, impressora&#10;&#10;Descrição gerada automaticamente">
            <a:extLst>
              <a:ext uri="{FF2B5EF4-FFF2-40B4-BE49-F238E27FC236}">
                <a16:creationId xmlns:a16="http://schemas.microsoft.com/office/drawing/2014/main" xmlns="" id="{B566682E-38AC-4ABC-B22C-7952497351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338" y="4672051"/>
            <a:ext cx="4285173" cy="1546787"/>
          </a:xfrm>
          <a:prstGeom prst="rect">
            <a:avLst/>
          </a:prstGeom>
        </p:spPr>
      </p:pic>
      <p:pic>
        <p:nvPicPr>
          <p:cNvPr id="11" name="Imagem 10" descr="Uma imagem contendo equipamentos eletrônicos, circuito&#10;&#10;Descrição gerada automaticamente">
            <a:extLst>
              <a:ext uri="{FF2B5EF4-FFF2-40B4-BE49-F238E27FC236}">
                <a16:creationId xmlns:a16="http://schemas.microsoft.com/office/drawing/2014/main" xmlns="" id="{1E0482F3-B135-43D9-AA7D-EBA0D30FC0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2535" y="4071937"/>
            <a:ext cx="2419643" cy="2419643"/>
          </a:xfrm>
          <a:prstGeom prst="rect">
            <a:avLst/>
          </a:prstGeom>
        </p:spPr>
      </p:pic>
      <p:pic>
        <p:nvPicPr>
          <p:cNvPr id="4102" name="Picture 6" descr="Resultado de imagem para adaptador wireless png">
            <a:extLst>
              <a:ext uri="{FF2B5EF4-FFF2-40B4-BE49-F238E27FC236}">
                <a16:creationId xmlns:a16="http://schemas.microsoft.com/office/drawing/2014/main" xmlns="" id="{499777CF-12FD-48F8-BA4E-D4461612C7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90664">
            <a:off x="1135059" y="1173645"/>
            <a:ext cx="3224836" cy="3224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89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18409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Repetidor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814733"/>
            <a:ext cx="7745760" cy="4752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Um repetidor sem fio é usado para estender a cobertura de uma rede sem fio.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Devido ao fato de que a maioria das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WLANs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tem apenas um alcance de cerca de 100 pés, os repetidores sem fio são frequentemente necessários para ampliar ainda mais o sinal.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8394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sem fio - Repetidor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6" name="Imagem 5" descr="Uma imagem contendo texto&#10;&#10;Descrição gerada automaticamente">
            <a:extLst>
              <a:ext uri="{FF2B5EF4-FFF2-40B4-BE49-F238E27FC236}">
                <a16:creationId xmlns:a16="http://schemas.microsoft.com/office/drawing/2014/main" xmlns="" id="{49E3AC9A-243C-4BC9-A149-E0FCDDD1F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6" b="13728"/>
          <a:stretch/>
        </p:blipFill>
        <p:spPr>
          <a:xfrm>
            <a:off x="1785478" y="2433711"/>
            <a:ext cx="5756576" cy="3170546"/>
          </a:xfrm>
          <a:prstGeom prst="rect">
            <a:avLst/>
          </a:prstGeom>
        </p:spPr>
      </p:pic>
      <p:pic>
        <p:nvPicPr>
          <p:cNvPr id="10" name="Imagem 9" descr="Uma imagem contendo interior, mesa, parede, monitor&#10;&#10;Descrição gerada automaticamente">
            <a:extLst>
              <a:ext uri="{FF2B5EF4-FFF2-40B4-BE49-F238E27FC236}">
                <a16:creationId xmlns:a16="http://schemas.microsoft.com/office/drawing/2014/main" xmlns="" id="{5D47D0D2-53CB-46A7-9DA7-591BB47BB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19" y="2300828"/>
            <a:ext cx="3577939" cy="357793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1CBFD3C-8E2C-4392-9E24-AC2114A339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26"/>
          <a:stretch/>
        </p:blipFill>
        <p:spPr>
          <a:xfrm>
            <a:off x="4025259" y="2300828"/>
            <a:ext cx="4570754" cy="357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74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Bridge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814733"/>
            <a:ext cx="7745760" cy="4752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Um bridge sem fio é semelhante a um repetidor sem fio, mas o bridge pode conectar diferentes padrões 802.11 juntos; isso é conhecido como modo de ponte.</a:t>
            </a:r>
            <a:endParaRPr lang="pt-BR" sz="2400" b="0" strike="noStrike" spc="-1" dirty="0">
              <a:latin typeface="Arial"/>
            </a:endParaRPr>
          </a:p>
        </p:txBody>
      </p:sp>
      <p:pic>
        <p:nvPicPr>
          <p:cNvPr id="3" name="Imagem 2" descr="Uma imagem contendo microscópio&#10;&#10;Descrição gerada automaticamente">
            <a:extLst>
              <a:ext uri="{FF2B5EF4-FFF2-40B4-BE49-F238E27FC236}">
                <a16:creationId xmlns:a16="http://schemas.microsoft.com/office/drawing/2014/main" xmlns="" id="{8B476BA0-0363-4B5B-A176-C960E8899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80" y="3767724"/>
            <a:ext cx="3776956" cy="2345688"/>
          </a:xfrm>
          <a:prstGeom prst="rect">
            <a:avLst/>
          </a:prstGeom>
        </p:spPr>
      </p:pic>
      <p:pic>
        <p:nvPicPr>
          <p:cNvPr id="7" name="Imagem 6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xmlns="" id="{F601D6FD-B1CA-46C9-9839-6E37F17AD6C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1" r="27899"/>
          <a:stretch/>
        </p:blipFill>
        <p:spPr>
          <a:xfrm>
            <a:off x="5338108" y="3511818"/>
            <a:ext cx="2912012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639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Protocolo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814733"/>
            <a:ext cx="7745760" cy="4752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Para configurar uma LAN sem fio funcional, um administrador de rede precisa conhecer vários padrões sem fio, bem como formas de proteger as transmissões de rede sem fio.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Uma LAN sem fio (WLAN) é uma rede composta por pelo menos um WAP e pelo menos um computador ou dispositivo portátil que pode se conectar ao WAP.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Normalmente essas redes são Ethernet, mas eles podem ser baseados em outras arquiteturas de rede. </a:t>
            </a:r>
          </a:p>
        </p:txBody>
      </p:sp>
    </p:spTree>
    <p:extLst>
      <p:ext uri="{BB962C8B-B14F-4D97-AF65-F5344CB8AC3E}">
        <p14:creationId xmlns:p14="http://schemas.microsoft.com/office/powerpoint/2010/main" val="2062826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Protocolo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388825"/>
            <a:ext cx="7745760" cy="4752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Para garantir a compatibilidade, o WAP e outros dispositivos sem fio devem usar o mesmo IEEE 802.11 WLAN padrão.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Estes padrões são coletivamente referidos como 802.11x.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E eles são definidos pela camada de enlace de dados do modelo OSI. </a:t>
            </a:r>
          </a:p>
        </p:txBody>
      </p:sp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6EBD8F24-AB1A-4146-8C37-22ED8AFAA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087" y="4501663"/>
            <a:ext cx="5929826" cy="156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703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Rede Cabeada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As redes cabeadas ainda são o mais comum tipo de conexões físicas entre computadores. 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Mesmo com a conexão wireless terem grande destaque, as redes cabeadas ainda dominam nas empresas.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A maioria dos computadores utilizam o cabo de par-trançado para suas conexões.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427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E2A3D366-B73C-4411-9424-C4D6BFE4A9CB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3</a:t>
            </a:fld>
            <a:endParaRPr lang="pt-BR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Protocolo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0E3D3EA6-4398-46AD-81D5-BF86EA066B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5014"/>
            <a:ext cx="9144000" cy="3968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4479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– Wi-Fi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388825"/>
            <a:ext cx="7745760" cy="4752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spc="-1" dirty="0">
              <a:solidFill>
                <a:srgbClr val="677480"/>
              </a:solidFill>
              <a:latin typeface="Lato"/>
            </a:endParaRPr>
          </a:p>
        </p:txBody>
      </p:sp>
      <p:pic>
        <p:nvPicPr>
          <p:cNvPr id="6" name="Imagem 5" descr="Uma imagem contendo xícara, interior&#10;&#10;Descrição gerada automaticamente">
            <a:extLst>
              <a:ext uri="{FF2B5EF4-FFF2-40B4-BE49-F238E27FC236}">
                <a16:creationId xmlns:a16="http://schemas.microsoft.com/office/drawing/2014/main" xmlns="" id="{1D77FC29-CAFC-4B52-A4D1-FA4310A16CE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378" y="2201063"/>
            <a:ext cx="1504155" cy="1169898"/>
          </a:xfrm>
          <a:prstGeom prst="rect">
            <a:avLst/>
          </a:prstGeom>
        </p:spPr>
      </p:pic>
      <p:pic>
        <p:nvPicPr>
          <p:cNvPr id="8" name="Imagem 7" descr="Uma imagem contendo clip-art&#10;&#10;Descrição gerada automaticamente">
            <a:extLst>
              <a:ext uri="{FF2B5EF4-FFF2-40B4-BE49-F238E27FC236}">
                <a16:creationId xmlns:a16="http://schemas.microsoft.com/office/drawing/2014/main" xmlns="" id="{07C7D83E-686E-47BE-9BCA-B19B3C2EA9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489" y="2348538"/>
            <a:ext cx="1953661" cy="91005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6702929D-BD92-4DDB-A637-A97DC6CB98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055">
            <a:off x="3311419" y="1946188"/>
            <a:ext cx="1626920" cy="162692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xmlns="" id="{DC6CEF8C-B273-4030-B258-2D7CDD21A2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5" t="40492" r="56165" b="11456"/>
          <a:stretch/>
        </p:blipFill>
        <p:spPr>
          <a:xfrm>
            <a:off x="6013388" y="2122964"/>
            <a:ext cx="1609302" cy="1351191"/>
          </a:xfrm>
          <a:prstGeom prst="rect">
            <a:avLst/>
          </a:prstGeom>
        </p:spPr>
      </p:pic>
      <p:pic>
        <p:nvPicPr>
          <p:cNvPr id="17" name="Imagem 16" descr="Uma imagem contendo objeto&#10;&#10;Descrição gerada automaticamente">
            <a:extLst>
              <a:ext uri="{FF2B5EF4-FFF2-40B4-BE49-F238E27FC236}">
                <a16:creationId xmlns:a16="http://schemas.microsoft.com/office/drawing/2014/main" xmlns="" id="{F9B045E0-4B37-42F6-B4E2-E5E9A9787A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950" y="4358343"/>
            <a:ext cx="951235" cy="951235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xmlns="" id="{4413CC14-50B7-4CDD-ABF3-6D91511DF2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44" y="4353966"/>
            <a:ext cx="2160270" cy="1440180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xmlns="" id="{BC16E90A-4991-46B5-B885-BEA6C310663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813055">
            <a:off x="3208113" y="4261721"/>
            <a:ext cx="1626920" cy="162692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xmlns="" id="{43AF0CD5-A327-4853-A3C1-CA6AAFAA95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69" t="62444" r="22308" b="17853"/>
          <a:stretch/>
        </p:blipFill>
        <p:spPr>
          <a:xfrm>
            <a:off x="5480643" y="4522372"/>
            <a:ext cx="2963778" cy="1103367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xmlns="" id="{8C4385AB-7573-4556-8632-7ED5C4BBBA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295" y="1941505"/>
            <a:ext cx="6002930" cy="3847879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xmlns="" id="{D561C223-E378-4924-88FE-26FCCC7422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60" y="436444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37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– Wi-Fi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674055"/>
            <a:ext cx="7745760" cy="446715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O termo “WLAN” é muitas vezes usado de forma intercambiável com Wi-Fi.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No entanto, o Wi-Fi refere-se a uma marca comercial criada pelo Wi-Fi Alliance.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Os produtos e tecnologias Wi-Fi são baseados nos padrões WLAN. </a:t>
            </a:r>
          </a:p>
        </p:txBody>
      </p:sp>
    </p:spTree>
    <p:extLst>
      <p:ext uri="{BB962C8B-B14F-4D97-AF65-F5344CB8AC3E}">
        <p14:creationId xmlns:p14="http://schemas.microsoft.com/office/powerpoint/2010/main" val="2910194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WiFi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9543B692-EA3F-4856-91C2-EC53A4F9A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4" t="29272" r="5076" b="11623"/>
          <a:stretch/>
        </p:blipFill>
        <p:spPr>
          <a:xfrm>
            <a:off x="1885832" y="1388825"/>
            <a:ext cx="5372335" cy="4959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4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Canais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388825"/>
            <a:ext cx="7745760" cy="4752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Nos Estados Unidos, 802.11beeg têm 11 canais utilizáveis, começando com o canal 1 centrado em 2.412 GHz e terminando com o canal 11 centrado em 2.462 GHz.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Muitos dos canais em uma WLAN se sobrepõem.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Para evitar isso, as organizações podem colocar, por exemplo, três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WAPs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separados nos canais 1, 6 e 11, respectivamente.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 Isso os impede de se sobrepor e interferindo uns com os outros. Se dois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WAPs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nos canais 4 e 5 estiverem muito próximos uns aos outros, haverá uma quantidade decente de interferência. </a:t>
            </a:r>
          </a:p>
        </p:txBody>
      </p:sp>
    </p:spTree>
    <p:extLst>
      <p:ext uri="{BB962C8B-B14F-4D97-AF65-F5344CB8AC3E}">
        <p14:creationId xmlns:p14="http://schemas.microsoft.com/office/powerpoint/2010/main" val="4139530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</a:t>
            </a:r>
            <a:r>
              <a:rPr lang="pt-BR" sz="3600" b="0" strike="noStrike" spc="-1" dirty="0" err="1">
                <a:solidFill>
                  <a:srgbClr val="666666"/>
                </a:solidFill>
                <a:latin typeface="Raleway"/>
                <a:ea typeface="Raleway"/>
              </a:rPr>
              <a:t>Interferêncas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388825"/>
            <a:ext cx="7745760" cy="47523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Também é aconselhável manter os WLAN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WAPs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longe de dispositivos Bluetooth e pontos de acesso Bluetooth, porque o Bluetooth também usa o Faixa de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freqüência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GHz.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164E0BE7-5C25-466D-8E39-02ECCA6BC7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123" y="2563900"/>
            <a:ext cx="5401994" cy="42941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3EB4C782-2035-4734-84F5-CE5EE60609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277" y="3429000"/>
            <a:ext cx="6119446" cy="304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6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4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Compatibilidade</a:t>
            </a:r>
            <a:endParaRPr lang="pt-BR" sz="34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561513"/>
            <a:ext cx="7745760" cy="457969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Não é preciso dizer que a compatibilidade é a chave. No entanto, muitos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WAPs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são atrasados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Por exemplo, um 802.11g WAP também pode permitir conexões 802.11b.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Deve permite até conexões 802.11a, o que seria um exemplo de conexão sem fio.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Mas  geralmente, as empresas estão procurando a velocidade compatível mais rápida possível de todos os equipamentos de rede sem fio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Hoje, isso significa 802.11n.</a:t>
            </a:r>
          </a:p>
        </p:txBody>
      </p:sp>
    </p:spTree>
    <p:extLst>
      <p:ext uri="{BB962C8B-B14F-4D97-AF65-F5344CB8AC3E}">
        <p14:creationId xmlns:p14="http://schemas.microsoft.com/office/powerpoint/2010/main" val="1845670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Características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388825"/>
            <a:ext cx="7745760" cy="52226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Multiple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-Input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Multiple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-Output (MIMO): Isso significa que os dispositivos sem fio podem ter mais antenas, até quatro no máximo.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Frame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aggregation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: é o envio de dois ou mais quadros de dados em uma única transmissão. Ao agregar quadros, a quantidade de dados transferidos na camada pode ser dobrado no padrão 802.11n.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Channel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bonding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: aqui, dois canais que não se sobrepõem são usados juntos em um esforço para dobrar a taxa de dados físicos (PHY). Portanto, torna-se 40MHz em vez dos 20 MHz anteriormente utilizados.</a:t>
            </a:r>
          </a:p>
        </p:txBody>
      </p:sp>
    </p:spTree>
    <p:extLst>
      <p:ext uri="{BB962C8B-B14F-4D97-AF65-F5344CB8AC3E}">
        <p14:creationId xmlns:p14="http://schemas.microsoft.com/office/powerpoint/2010/main" val="37451895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sem fio - Características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B55E1A52-8E4B-4EC3-85C5-D7CAB1BEB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63" y="1566413"/>
            <a:ext cx="7413674" cy="4886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02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sem fio - Características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5" name="Imagem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52C8DBC7-D4DF-4660-ABC8-7B965EC079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96" y="2353326"/>
            <a:ext cx="8351407" cy="246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816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Cabo de rede par-trançado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29" name="CustomShape 2"/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O mais comum nas instalações de rede local (LAN). 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Relativamente fácil de se trabalhar, flexíveis, eficientes e rápidos. 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Constituído de oito cabos de cobres trançados em pares. São condutores de sinais elétricos.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São agrupados em quatro pares: azul, laranja, verde e marrom.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São trançados para reduzir interferências e crosstalks (diafonias).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430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5C90DE19-A82F-4F1D-9583-E8262DB7DF7A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4</a:t>
            </a:fld>
            <a:endParaRPr lang="pt-BR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sem fio - Características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3" name="Imagem 2" descr="Uma imagem contendo captura de tela, monitor&#10;&#10;Descrição gerada automaticamente">
            <a:extLst>
              <a:ext uri="{FF2B5EF4-FFF2-40B4-BE49-F238E27FC236}">
                <a16:creationId xmlns:a16="http://schemas.microsoft.com/office/drawing/2014/main" xmlns="" id="{26E1E86E-30ED-44D0-A107-F913D03853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000" y="1929986"/>
            <a:ext cx="6462000" cy="418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996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Segurança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388825"/>
            <a:ext cx="7745760" cy="52226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Para mitigar risco, a criptografia deve ser usada.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Existem vários tipos de criptografia disponíveis para redes sem fio redes, mas o mais seguro é o WPA2 quando usado com o AES.</a:t>
            </a:r>
          </a:p>
        </p:txBody>
      </p:sp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D3EFA139-4044-4807-9912-0B081DA9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256" y="3322611"/>
            <a:ext cx="6547487" cy="302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6023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sem fio - Segurança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388825"/>
            <a:ext cx="7745760" cy="52226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WEP em geral é um protocolo desatualizado e não é recomendado.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No entanto, se não houver outras opções disponíveis, o WEP é muito superior do que não ter criptografia!</a:t>
            </a:r>
          </a:p>
        </p:txBody>
      </p:sp>
      <p:pic>
        <p:nvPicPr>
          <p:cNvPr id="3" name="Imagem 2" descr="Uma imagem contendo captura de tela&#10;&#10;Descrição gerada automaticamente">
            <a:extLst>
              <a:ext uri="{FF2B5EF4-FFF2-40B4-BE49-F238E27FC236}">
                <a16:creationId xmlns:a16="http://schemas.microsoft.com/office/drawing/2014/main" xmlns="" id="{D3EFA139-4044-4807-9912-0B081DA94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188" y="3661241"/>
            <a:ext cx="6057624" cy="279582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255E5C3F-6FB9-4093-88E8-6B3EE19E4DE3}"/>
              </a:ext>
            </a:extLst>
          </p:cNvPr>
          <p:cNvSpPr/>
          <p:nvPr/>
        </p:nvSpPr>
        <p:spPr>
          <a:xfrm>
            <a:off x="4124880" y="5059154"/>
            <a:ext cx="1628806" cy="4100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26709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sem fio - Segurança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388825"/>
            <a:ext cx="7745760" cy="52226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Outra maneira de proteger uma conexão sem fio é usar o 802.1X.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IEEE 802.1X é baseado em porta controle de acesso à rede (PNAC).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Isso fornece autenticação forte para dispositivos que precisam conectar-se à WLAN.</a:t>
            </a:r>
          </a:p>
        </p:txBody>
      </p:sp>
    </p:spTree>
    <p:extLst>
      <p:ext uri="{BB962C8B-B14F-4D97-AF65-F5344CB8AC3E}">
        <p14:creationId xmlns:p14="http://schemas.microsoft.com/office/powerpoint/2010/main" val="158209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18409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sem fio - Segurança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F2CF1008-8D35-48A9-ABDB-E96A19BF1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19" y="1642044"/>
            <a:ext cx="8632361" cy="486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4982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Infraestrutura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388825"/>
            <a:ext cx="7745760" cy="52226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Maneiras diferentes de se conectar a uma rede sem fio: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O modo de infraestrutura é mais comum. Ocorre quando os clientes sem fio se conectam e são autenticados por um ponto de acesso sem fio, que pode ser expandido com a criação de um sistema de distribuição sem fio.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Ao utilizar modo de infraestrutura, a unidade base será configurada com um conjunto de serviços identificador (SSID).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Assim, quando os clientes querem se conectar ao WAP, eles podem identificá-lo o SSID.</a:t>
            </a:r>
          </a:p>
        </p:txBody>
      </p:sp>
    </p:spTree>
    <p:extLst>
      <p:ext uri="{BB962C8B-B14F-4D97-AF65-F5344CB8AC3E}">
        <p14:creationId xmlns:p14="http://schemas.microsoft.com/office/powerpoint/2010/main" val="3483867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Infraestrutura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3EA43A1C-1619-7242-B4B8-1C2DE6C77B76}"/>
              </a:ext>
            </a:extLst>
          </p:cNvPr>
          <p:cNvSpPr/>
          <p:nvPr/>
        </p:nvSpPr>
        <p:spPr>
          <a:xfrm>
            <a:off x="893880" y="1388825"/>
            <a:ext cx="7745760" cy="52226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O modo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ad-hoc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é menos comum e é usado com mais frequência em um ambiente de computador de mão.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As redes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ad-hoc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(também chamadas de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peer-to-peer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ou P2P) ocorrem quando todos os clientes se comunicam diretamente uns com os outros.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Não há “base”, por assim dizer, significando ponto de acesso sem fio. 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Geralmente, esse tipo de rede é configurado de forma que dois dispositivos sem fio podem se conectar uns aos outros e se comunicar, talvez de forma privada.</a:t>
            </a: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spc="-1" dirty="0">
              <a:solidFill>
                <a:srgbClr val="677480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2834095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B7FAD791-3EC6-AB45-8342-001E2B3303B3}"/>
              </a:ext>
            </a:extLst>
          </p:cNvPr>
          <p:cNvSpPr/>
          <p:nvPr/>
        </p:nvSpPr>
        <p:spPr>
          <a:xfrm>
            <a:off x="893880" y="246545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Rede sem fio - Infraestrutura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9B5FB76-2B5B-4539-AAA4-05C254FB0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397" y="2104368"/>
            <a:ext cx="3896603" cy="2925506"/>
          </a:xfrm>
          <a:prstGeom prst="rect">
            <a:avLst/>
          </a:prstGeom>
        </p:spPr>
      </p:pic>
      <p:pic>
        <p:nvPicPr>
          <p:cNvPr id="7" name="Imagem 6" descr="Uma imagem contendo céu&#10;&#10;Descrição gerada automaticamente">
            <a:extLst>
              <a:ext uri="{FF2B5EF4-FFF2-40B4-BE49-F238E27FC236}">
                <a16:creationId xmlns:a16="http://schemas.microsoft.com/office/drawing/2014/main" xmlns="" id="{B5846FA9-64B6-455D-9625-B8D0B6EEE2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27797"/>
            <a:ext cx="3905318" cy="267864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F8AEE90C-1864-4D2E-A098-4B6C7AB811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64" y="1829253"/>
            <a:ext cx="7933272" cy="396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5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xmlns="" id="{DCADA82C-4CBB-8548-AF10-9E145677208E}"/>
              </a:ext>
            </a:extLst>
          </p:cNvPr>
          <p:cNvGrpSpPr/>
          <p:nvPr/>
        </p:nvGrpSpPr>
        <p:grpSpPr>
          <a:xfrm>
            <a:off x="0" y="201378"/>
            <a:ext cx="9144000" cy="4305175"/>
            <a:chOff x="0" y="746510"/>
            <a:chExt cx="8949129" cy="4058349"/>
          </a:xfrm>
        </p:grpSpPr>
        <p:pic>
          <p:nvPicPr>
            <p:cNvPr id="4" name="Imagem 3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xmlns="" id="{CC8F06C4-C2CA-8B41-B028-78CD0934AC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63"/>
            <a:stretch/>
          </p:blipFill>
          <p:spPr>
            <a:xfrm>
              <a:off x="4225925" y="1478030"/>
              <a:ext cx="4723204" cy="3326829"/>
            </a:xfrm>
            <a:prstGeom prst="rect">
              <a:avLst/>
            </a:prstGeom>
          </p:spPr>
        </p:pic>
        <p:pic>
          <p:nvPicPr>
            <p:cNvPr id="5" name="Imagem 4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xmlns="" id="{3AB0156B-5CDC-104B-A346-E2F52EB4EB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26"/>
            <a:stretch/>
          </p:blipFill>
          <p:spPr>
            <a:xfrm>
              <a:off x="0" y="746510"/>
              <a:ext cx="4769469" cy="4058349"/>
            </a:xfrm>
            <a:prstGeom prst="rect">
              <a:avLst/>
            </a:prstGeom>
          </p:spPr>
        </p:pic>
      </p:grp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xmlns="" id="{DE9E0AE1-A709-FB47-B885-731718A9F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5181624"/>
              </p:ext>
            </p:extLst>
          </p:nvPr>
        </p:nvGraphicFramePr>
        <p:xfrm>
          <a:off x="608212" y="4822742"/>
          <a:ext cx="8535789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45263">
                  <a:extLst>
                    <a:ext uri="{9D8B030D-6E8A-4147-A177-3AD203B41FA5}">
                      <a16:colId xmlns:a16="http://schemas.microsoft.com/office/drawing/2014/main" xmlns="" val="303770513"/>
                    </a:ext>
                  </a:extLst>
                </a:gridCol>
                <a:gridCol w="2845263">
                  <a:extLst>
                    <a:ext uri="{9D8B030D-6E8A-4147-A177-3AD203B41FA5}">
                      <a16:colId xmlns:a16="http://schemas.microsoft.com/office/drawing/2014/main" xmlns="" val="403299967"/>
                    </a:ext>
                  </a:extLst>
                </a:gridCol>
                <a:gridCol w="2845263">
                  <a:extLst>
                    <a:ext uri="{9D8B030D-6E8A-4147-A177-3AD203B41FA5}">
                      <a16:colId xmlns:a16="http://schemas.microsoft.com/office/drawing/2014/main" xmlns="" val="2464929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Respostas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4792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 – </a:t>
                      </a:r>
                      <a:r>
                        <a:rPr lang="pt-BR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2 - </a:t>
                      </a:r>
                      <a:r>
                        <a:rPr lang="pt-BR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B</a:t>
                      </a:r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3 - A</a:t>
                      </a:r>
                    </a:p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4 - C</a:t>
                      </a:r>
                    </a:p>
                    <a:p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5 - C</a:t>
                      </a:r>
                    </a:p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6 - </a:t>
                      </a:r>
                      <a:r>
                        <a:rPr lang="pt-BR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7 - </a:t>
                      </a:r>
                      <a:r>
                        <a:rPr lang="pt-BR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D</a:t>
                      </a:r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8 - C</a:t>
                      </a:r>
                    </a:p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9 - C</a:t>
                      </a:r>
                    </a:p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10 - C</a:t>
                      </a:r>
                    </a:p>
                    <a:p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6436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802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xmlns="" id="{8A47BCFE-157C-4F4D-B2FC-0285D9BD5EC1}"/>
              </a:ext>
            </a:extLst>
          </p:cNvPr>
          <p:cNvGrpSpPr/>
          <p:nvPr/>
        </p:nvGrpSpPr>
        <p:grpSpPr>
          <a:xfrm>
            <a:off x="814192" y="0"/>
            <a:ext cx="7327726" cy="4609577"/>
            <a:chOff x="657246" y="0"/>
            <a:chExt cx="3543427" cy="1851440"/>
          </a:xfrm>
        </p:grpSpPr>
        <p:pic>
          <p:nvPicPr>
            <p:cNvPr id="4" name="Imagem 3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xmlns="" id="{F3F752D9-8145-754E-A79D-B7F05A9B33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46" y="0"/>
              <a:ext cx="3543427" cy="1851440"/>
            </a:xfrm>
            <a:prstGeom prst="rect">
              <a:avLst/>
            </a:prstGeom>
          </p:spPr>
        </p:pic>
        <p:pic>
          <p:nvPicPr>
            <p:cNvPr id="6" name="Imagem 5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xmlns="" id="{2443F1B3-5603-BA4F-84B9-DCB2945858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3" b="12615"/>
            <a:stretch/>
          </p:blipFill>
          <p:spPr>
            <a:xfrm>
              <a:off x="657246" y="1448193"/>
              <a:ext cx="3231164" cy="403247"/>
            </a:xfrm>
            <a:prstGeom prst="rect">
              <a:avLst/>
            </a:prstGeom>
          </p:spPr>
        </p:pic>
      </p:grp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xmlns="" id="{0EE6AB8B-E3AB-6D48-9E99-553B5948A8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911461"/>
              </p:ext>
            </p:extLst>
          </p:nvPr>
        </p:nvGraphicFramePr>
        <p:xfrm>
          <a:off x="688932" y="4822742"/>
          <a:ext cx="8455068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8356">
                  <a:extLst>
                    <a:ext uri="{9D8B030D-6E8A-4147-A177-3AD203B41FA5}">
                      <a16:colId xmlns:a16="http://schemas.microsoft.com/office/drawing/2014/main" xmlns="" val="303770513"/>
                    </a:ext>
                  </a:extLst>
                </a:gridCol>
                <a:gridCol w="2818356">
                  <a:extLst>
                    <a:ext uri="{9D8B030D-6E8A-4147-A177-3AD203B41FA5}">
                      <a16:colId xmlns:a16="http://schemas.microsoft.com/office/drawing/2014/main" xmlns="" val="403299967"/>
                    </a:ext>
                  </a:extLst>
                </a:gridCol>
                <a:gridCol w="2818356">
                  <a:extLst>
                    <a:ext uri="{9D8B030D-6E8A-4147-A177-3AD203B41FA5}">
                      <a16:colId xmlns:a16="http://schemas.microsoft.com/office/drawing/2014/main" xmlns="" val="24649293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Respostas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47923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1 - </a:t>
                      </a:r>
                      <a:r>
                        <a:rPr lang="pt-BR" sz="1800" b="0" i="0" u="none" strike="noStrike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Straight-through</a:t>
                      </a:r>
                      <a:endParaRPr lang="pt-BR" sz="1800" b="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2 - </a:t>
                      </a:r>
                      <a:r>
                        <a:rPr lang="pt-BR" sz="1800" b="0" i="0" u="none" strike="noStrike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Attenuation</a:t>
                      </a:r>
                      <a:endParaRPr lang="pt-BR" sz="1800" b="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3 - </a:t>
                      </a:r>
                      <a:r>
                        <a:rPr lang="pt-BR" sz="1800" b="0" i="0" u="none" strike="noStrike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Category</a:t>
                      </a:r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5</a:t>
                      </a:r>
                    </a:p>
                    <a:p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4 - </a:t>
                      </a:r>
                      <a:r>
                        <a:rPr lang="pt-BR" sz="1800" b="0" i="0" u="none" strike="noStrike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Shielded</a:t>
                      </a:r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0" i="0" u="none" strike="noStrike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Twisted</a:t>
                      </a:r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pt-BR" sz="1800" b="0" i="0" u="none" strike="noStrike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Pair</a:t>
                      </a:r>
                      <a:endParaRPr lang="pt-BR" sz="1800" b="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5 - </a:t>
                      </a:r>
                      <a:r>
                        <a:rPr lang="pt-BR" sz="1800" b="0" i="0" u="none" strike="noStrike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CrossTalk</a:t>
                      </a:r>
                      <a:endParaRPr lang="pt-BR" sz="1800" b="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6 - Single </a:t>
                      </a:r>
                      <a:r>
                        <a:rPr lang="pt-BR" sz="1800" b="0" i="0" u="none" strike="noStrike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</a:t>
                      </a:r>
                      <a:endParaRPr lang="pt-BR" sz="1800" b="0" i="0" u="none" strike="noStrike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7 - 802.1x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8 - 802.11n</a:t>
                      </a:r>
                    </a:p>
                    <a:p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9 - WPA2</a:t>
                      </a:r>
                    </a:p>
                    <a:p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10 - </a:t>
                      </a:r>
                      <a:r>
                        <a:rPr lang="pt-BR" sz="1800" b="0" i="0" u="none" strike="noStrike" kern="12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Ad-hoc</a:t>
                      </a:r>
                      <a:r>
                        <a:rPr lang="pt-BR" sz="1800" b="0" i="0" u="none" strike="noStrike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Network</a:t>
                      </a:r>
                    </a:p>
                    <a:p>
                      <a:endParaRPr lang="pt-BR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06436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71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893880" y="274680"/>
            <a:ext cx="745776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Reconhecendo o cabo de rede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32" name="CustomShape 2"/>
          <p:cNvSpPr/>
          <p:nvPr/>
        </p:nvSpPr>
        <p:spPr>
          <a:xfrm>
            <a:off x="821880" y="1584000"/>
            <a:ext cx="8033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Ao se desconectar um cabo de rede, pode-se identificar o conector rj45.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Dente que existe na base do conector (vermelho) prende o cabo.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Note os pares trançados e os esquemas de cor (568B é o mais comum atualmente - desenvolvido pela Telecommunications Industry Association/Electronics Industries Alliance).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433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0EF681FB-A7D7-4F83-B061-0744749ACB23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5</a:t>
            </a:fld>
            <a:endParaRPr lang="pt-BR" sz="1300" b="0" strike="noStrike" spc="-1">
              <a:latin typeface="Arial"/>
            </a:endParaRPr>
          </a:p>
        </p:txBody>
      </p:sp>
      <p:grpSp>
        <p:nvGrpSpPr>
          <p:cNvPr id="434" name="Group 4"/>
          <p:cNvGrpSpPr/>
          <p:nvPr/>
        </p:nvGrpSpPr>
        <p:grpSpPr>
          <a:xfrm>
            <a:off x="309240" y="4824000"/>
            <a:ext cx="1706400" cy="1706400"/>
            <a:chOff x="309240" y="4824000"/>
            <a:chExt cx="1706400" cy="1706400"/>
          </a:xfrm>
        </p:grpSpPr>
        <p:pic>
          <p:nvPicPr>
            <p:cNvPr id="435" name="Imagem 434"/>
            <p:cNvPicPr/>
            <p:nvPr/>
          </p:nvPicPr>
          <p:blipFill>
            <a:blip r:embed="rId2"/>
            <a:stretch/>
          </p:blipFill>
          <p:spPr>
            <a:xfrm>
              <a:off x="309240" y="4824000"/>
              <a:ext cx="1706400" cy="1706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36" name="CustomShape 5"/>
            <p:cNvSpPr/>
            <p:nvPr/>
          </p:nvSpPr>
          <p:spPr>
            <a:xfrm rot="20457000">
              <a:off x="444240" y="5137560"/>
              <a:ext cx="750600" cy="346680"/>
            </a:xfrm>
            <a:prstGeom prst="rect">
              <a:avLst/>
            </a:prstGeom>
            <a:noFill/>
            <a:ln w="57240">
              <a:solidFill>
                <a:srgbClr val="ED1C24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437" name="Imagem 436"/>
          <p:cNvPicPr/>
          <p:nvPr/>
        </p:nvPicPr>
        <p:blipFill>
          <a:blip r:embed="rId3"/>
          <a:stretch/>
        </p:blipFill>
        <p:spPr>
          <a:xfrm>
            <a:off x="5688000" y="4940280"/>
            <a:ext cx="3239640" cy="1423440"/>
          </a:xfrm>
          <a:prstGeom prst="rect">
            <a:avLst/>
          </a:prstGeom>
          <a:ln>
            <a:noFill/>
          </a:ln>
        </p:spPr>
      </p:pic>
      <p:pic>
        <p:nvPicPr>
          <p:cNvPr id="438" name="Imagem 437"/>
          <p:cNvPicPr/>
          <p:nvPr/>
        </p:nvPicPr>
        <p:blipFill>
          <a:blip r:embed="rId4"/>
          <a:stretch/>
        </p:blipFill>
        <p:spPr>
          <a:xfrm>
            <a:off x="2376000" y="4861080"/>
            <a:ext cx="3383640" cy="161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685800" y="3299040"/>
            <a:ext cx="7771680" cy="15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pt-BR" sz="7200" b="0" strike="noStrike" spc="-1">
                <a:solidFill>
                  <a:srgbClr val="7ECEFD"/>
                </a:solidFill>
                <a:latin typeface="Raleway"/>
                <a:ea typeface="Raleway"/>
              </a:rPr>
              <a:t>Capítulo 4.</a:t>
            </a:r>
            <a:r>
              <a:t/>
            </a:r>
            <a:br/>
            <a:r>
              <a:t/>
            </a:r>
            <a:br/>
            <a:r>
              <a:rPr lang="pt-BR" sz="3200" b="0" strike="noStrike" spc="-1">
                <a:solidFill>
                  <a:srgbClr val="FFFFFF"/>
                </a:solidFill>
                <a:latin typeface="Raleway"/>
                <a:ea typeface="Raleway"/>
              </a:rPr>
              <a:t>Entendendo Protocolo de Internet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0" y="6440400"/>
            <a:ext cx="914328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fld id="{3CEC983D-9994-468C-B981-F0DB99F06AB5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50</a:t>
            </a:fld>
            <a:endParaRPr lang="pt-BR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685800" y="3299040"/>
            <a:ext cx="7771680" cy="15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pt-BR" sz="7200" b="0" strike="noStrike" spc="-1" dirty="0">
                <a:solidFill>
                  <a:srgbClr val="7ECEFD"/>
                </a:solidFill>
                <a:latin typeface="Raleway"/>
                <a:ea typeface="Raleway"/>
              </a:rPr>
              <a:t>Capítulo 4.</a:t>
            </a:r>
          </a:p>
          <a:p>
            <a:pPr algn="ctr">
              <a:lnSpc>
                <a:spcPct val="100000"/>
              </a:lnSpc>
            </a:pPr>
            <a:r>
              <a:rPr lang="pt-BR" sz="7200" spc="-1" dirty="0">
                <a:solidFill>
                  <a:srgbClr val="7ECEFD"/>
                </a:solidFill>
                <a:latin typeface="Raleway"/>
              </a:rPr>
              <a:t>IPV4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pt-BR" sz="3200" b="0" strike="noStrike" spc="-1" dirty="0">
                <a:solidFill>
                  <a:srgbClr val="FFFFFF"/>
                </a:solidFill>
                <a:latin typeface="Raleway"/>
                <a:ea typeface="Raleway"/>
              </a:rPr>
              <a:t>Entendendo Protocolo de Internet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0" y="6440400"/>
            <a:ext cx="914328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fld id="{3CEC983D-9994-468C-B981-F0DB99F06AB5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51</a:t>
            </a:fld>
            <a:endParaRPr lang="pt-BR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44845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69E3815-A621-4B1D-8E38-10C02C944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367"/>
            <a:ext cx="9144000" cy="5137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244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6FBAE102-6CD6-4163-97D9-40B0F99DA398}"/>
              </a:ext>
            </a:extLst>
          </p:cNvPr>
          <p:cNvSpPr/>
          <p:nvPr/>
        </p:nvSpPr>
        <p:spPr>
          <a:xfrm>
            <a:off x="1046280" y="4270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IPV4 (internet </a:t>
            </a:r>
            <a:r>
              <a:rPr lang="pt-BR" sz="3600" spc="-1" dirty="0" err="1">
                <a:solidFill>
                  <a:srgbClr val="666666"/>
                </a:solidFill>
                <a:latin typeface="Raleway"/>
                <a:ea typeface="Raleway"/>
              </a:rPr>
              <a:t>protocol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 </a:t>
            </a:r>
            <a:r>
              <a:rPr lang="pt-BR" sz="3600" spc="-1" dirty="0" err="1">
                <a:solidFill>
                  <a:srgbClr val="666666"/>
                </a:solidFill>
                <a:latin typeface="Raleway"/>
                <a:ea typeface="Raleway"/>
              </a:rPr>
              <a:t>version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 4)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E206CF4C-19CC-4568-AEEA-9796AA479B07}"/>
              </a:ext>
            </a:extLst>
          </p:cNvPr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 dirty="0">
                <a:solidFill>
                  <a:srgbClr val="677480"/>
                </a:solidFill>
                <a:latin typeface="Lato"/>
                <a:ea typeface="Lato"/>
              </a:rPr>
              <a:t>Versão mais usual;</a:t>
            </a: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IP reside na Camada de Rede no Modelo OSI;</a:t>
            </a:r>
            <a:endParaRPr lang="pt-BR" sz="2400" b="0" strike="noStrike" spc="-1" dirty="0">
              <a:solidFill>
                <a:srgbClr val="677480"/>
              </a:solidFill>
              <a:latin typeface="Lato"/>
              <a:ea typeface="Lato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 dirty="0">
                <a:solidFill>
                  <a:srgbClr val="677480"/>
                </a:solidFill>
                <a:latin typeface="Lato"/>
                <a:ea typeface="Lato"/>
              </a:rPr>
              <a:t>Compostos por 32 Bits;</a:t>
            </a: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Divididos em 4 octetos;</a:t>
            </a:r>
          </a:p>
          <a:p>
            <a:pPr marL="3888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</a:pP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algn="ctr"/>
            <a:r>
              <a:rPr lang="pt-BR" sz="2400" dirty="0">
                <a:solidFill>
                  <a:srgbClr val="FF0000"/>
                </a:solidFill>
              </a:rPr>
              <a:t>11000000</a:t>
            </a:r>
            <a:r>
              <a:rPr lang="pt-BR" sz="2400" dirty="0"/>
              <a:t>.</a:t>
            </a:r>
            <a:r>
              <a:rPr lang="pt-BR" sz="2400" dirty="0">
                <a:solidFill>
                  <a:srgbClr val="0070C0"/>
                </a:solidFill>
              </a:rPr>
              <a:t>10101000</a:t>
            </a:r>
            <a:r>
              <a:rPr lang="pt-BR" sz="2400" dirty="0"/>
              <a:t>.</a:t>
            </a:r>
            <a:r>
              <a:rPr lang="pt-BR" sz="2400" dirty="0">
                <a:solidFill>
                  <a:srgbClr val="00B050"/>
                </a:solidFill>
              </a:rPr>
              <a:t>00000000</a:t>
            </a:r>
            <a:r>
              <a:rPr lang="pt-BR" sz="2400" dirty="0"/>
              <a:t>.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00001010</a:t>
            </a:r>
          </a:p>
          <a:p>
            <a:pPr algn="ctr"/>
            <a:r>
              <a:rPr lang="pt-BR" sz="2400" dirty="0"/>
              <a:t>      </a:t>
            </a:r>
            <a:r>
              <a:rPr lang="pt-BR" sz="2400" dirty="0">
                <a:solidFill>
                  <a:srgbClr val="FF0000"/>
                </a:solidFill>
              </a:rPr>
              <a:t>192 </a:t>
            </a:r>
            <a:r>
              <a:rPr lang="pt-BR" sz="2400" dirty="0"/>
              <a:t>    .      </a:t>
            </a:r>
            <a:r>
              <a:rPr lang="pt-BR" sz="2400" dirty="0">
                <a:solidFill>
                  <a:srgbClr val="0070C0"/>
                </a:solidFill>
              </a:rPr>
              <a:t>168</a:t>
            </a:r>
            <a:r>
              <a:rPr lang="pt-BR" sz="2400" dirty="0"/>
              <a:t>     .        </a:t>
            </a:r>
            <a:r>
              <a:rPr lang="pt-BR" sz="2400" dirty="0">
                <a:solidFill>
                  <a:srgbClr val="00B050"/>
                </a:solidFill>
              </a:rPr>
              <a:t>0</a:t>
            </a:r>
            <a:r>
              <a:rPr lang="pt-BR" sz="2400" dirty="0"/>
              <a:t>       .       </a:t>
            </a:r>
            <a:r>
              <a:rPr lang="pt-BR" sz="2400" dirty="0">
                <a:solidFill>
                  <a:schemeClr val="bg2">
                    <a:lumMod val="50000"/>
                  </a:schemeClr>
                </a:solidFill>
              </a:rPr>
              <a:t>10</a:t>
            </a:r>
          </a:p>
          <a:p>
            <a:pPr marL="3888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</a:pP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14400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EDC97C5B-B22D-4D6B-BF65-C956FCF98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5382"/>
            <a:ext cx="9144000" cy="2527236"/>
          </a:xfrm>
          <a:prstGeom prst="rect">
            <a:avLst/>
          </a:prstGeom>
        </p:spPr>
      </p:pic>
      <p:sp>
        <p:nvSpPr>
          <p:cNvPr id="5" name="CustomShape 1">
            <a:extLst>
              <a:ext uri="{FF2B5EF4-FFF2-40B4-BE49-F238E27FC236}">
                <a16:creationId xmlns:a16="http://schemas.microsoft.com/office/drawing/2014/main" xmlns="" id="{67C46C01-3F6D-48D3-B1FF-2F0E2B664F47}"/>
              </a:ext>
            </a:extLst>
          </p:cNvPr>
          <p:cNvSpPr/>
          <p:nvPr/>
        </p:nvSpPr>
        <p:spPr>
          <a:xfrm>
            <a:off x="1046280" y="4270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Classes IP</a:t>
            </a:r>
            <a:endParaRPr lang="pt-BR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916974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0F67A16D-D95D-4AB2-A7D0-A4CC15C73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28178" r="42227" b="18489"/>
          <a:stretch>
            <a:fillRect/>
          </a:stretch>
        </p:blipFill>
        <p:spPr bwMode="auto">
          <a:xfrm>
            <a:off x="2113080" y="1525989"/>
            <a:ext cx="4572000" cy="32908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9E093115-5F17-4181-A124-2D1CF25E8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3880" y="5078836"/>
            <a:ext cx="7239000" cy="141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>
            <a:spAutoFit/>
          </a:bodyPr>
          <a:lstStyle/>
          <a:p>
            <a:pPr marL="457200" lvl="0" indent="-418320" algn="just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000" spc="-1" dirty="0">
                <a:solidFill>
                  <a:srgbClr val="666666"/>
                </a:solidFill>
                <a:latin typeface="Lato"/>
              </a:rPr>
              <a:t>As classes de endereços IP oferecem uma faixa de 256 a 16,8 milhões de hosts, que podem ser subdivididas em </a:t>
            </a:r>
            <a:r>
              <a:rPr lang="pt-BR" altLang="pt-BR" sz="2000" spc="-1" dirty="0" err="1">
                <a:solidFill>
                  <a:srgbClr val="666666"/>
                </a:solidFill>
                <a:latin typeface="Lato"/>
              </a:rPr>
              <a:t>sub-redes</a:t>
            </a:r>
            <a:r>
              <a:rPr lang="pt-BR" altLang="pt-BR" sz="2000" spc="-1" dirty="0">
                <a:solidFill>
                  <a:srgbClr val="666666"/>
                </a:solidFill>
                <a:latin typeface="Lato"/>
              </a:rPr>
              <a:t> menores.</a:t>
            </a:r>
          </a:p>
          <a:p>
            <a:pPr algn="just">
              <a:spcBef>
                <a:spcPct val="50000"/>
              </a:spcBef>
              <a:buClr>
                <a:srgbClr val="000099"/>
              </a:buClr>
              <a:buFontTx/>
              <a:buChar char="•"/>
            </a:pPr>
            <a:endParaRPr lang="pt-BR" altLang="pt-BR" spc="-1" dirty="0">
              <a:solidFill>
                <a:srgbClr val="666666"/>
              </a:solidFill>
              <a:latin typeface="Lato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xmlns="" id="{954A1125-A103-471F-8966-DF948C91904D}"/>
              </a:ext>
            </a:extLst>
          </p:cNvPr>
          <p:cNvSpPr/>
          <p:nvPr/>
        </p:nvSpPr>
        <p:spPr>
          <a:xfrm>
            <a:off x="1046280" y="4270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</a:rPr>
              <a:t>Classe IP	</a:t>
            </a:r>
            <a:endParaRPr lang="pt-BR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88765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AF39EC90-E719-4147-AFFD-959E747C64C5}"/>
              </a:ext>
            </a:extLst>
          </p:cNvPr>
          <p:cNvSpPr/>
          <p:nvPr/>
        </p:nvSpPr>
        <p:spPr>
          <a:xfrm>
            <a:off x="1046280" y="427080"/>
            <a:ext cx="6462000" cy="82112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</a:rPr>
              <a:t>Classe IP	</a:t>
            </a:r>
            <a:endParaRPr lang="pt-BR" sz="3600" b="0" strike="noStrike" spc="-1" dirty="0">
              <a:latin typeface="Arial"/>
            </a:endParaRP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xmlns="" id="{D65F9553-6715-49E1-B11B-A4291BC70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2" t="29866" r="43185" b="34410"/>
          <a:stretch>
            <a:fillRect/>
          </a:stretch>
        </p:blipFill>
        <p:spPr bwMode="auto">
          <a:xfrm>
            <a:off x="1905000" y="1399807"/>
            <a:ext cx="5410200" cy="27447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CE8D7BE0-55B5-4F27-8C3C-3E4258BB3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" y="4296201"/>
            <a:ext cx="7620000" cy="2089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>
            <a:spAutoFit/>
          </a:bodyPr>
          <a:lstStyle/>
          <a:p>
            <a:pPr marL="457200" lvl="0" indent="-418320" algn="just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pc="-1" dirty="0">
                <a:solidFill>
                  <a:srgbClr val="666666"/>
                </a:solidFill>
                <a:latin typeface="Raleway"/>
              </a:rPr>
              <a:t>Os endereços IP são divididos em grupos chamados classes, com o intuito de acomodar redes de diversos tamanhos (endereçamento </a:t>
            </a:r>
            <a:r>
              <a:rPr lang="pt-BR" altLang="pt-BR" spc="-1" dirty="0" err="1">
                <a:solidFill>
                  <a:srgbClr val="666666"/>
                </a:solidFill>
                <a:latin typeface="Raleway"/>
              </a:rPr>
              <a:t>classful</a:t>
            </a:r>
            <a:r>
              <a:rPr lang="pt-BR" altLang="pt-BR" spc="-1" dirty="0">
                <a:solidFill>
                  <a:srgbClr val="666666"/>
                </a:solidFill>
                <a:latin typeface="Raleway"/>
              </a:rPr>
              <a:t>).</a:t>
            </a:r>
          </a:p>
          <a:p>
            <a:pPr marL="457200" lvl="0" indent="-418320" algn="just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pc="-1" dirty="0">
                <a:solidFill>
                  <a:srgbClr val="666666"/>
                </a:solidFill>
                <a:latin typeface="Raleway"/>
              </a:rPr>
              <a:t>Classe A: é uma classe para redes de grande porte, com apenas o primeiro octeto representando a parte da rede e os demais octetos  representando a parte do host. O primeiro bit de um endereço classe A deve ser 0.</a:t>
            </a:r>
          </a:p>
        </p:txBody>
      </p:sp>
    </p:spTree>
    <p:extLst>
      <p:ext uri="{BB962C8B-B14F-4D97-AF65-F5344CB8AC3E}">
        <p14:creationId xmlns:p14="http://schemas.microsoft.com/office/powerpoint/2010/main" val="75593106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xmlns="" id="{EBBF2630-4639-4C09-9E69-62266A05F05F}"/>
              </a:ext>
            </a:extLst>
          </p:cNvPr>
          <p:cNvGrpSpPr>
            <a:grpSpLocks/>
          </p:cNvGrpSpPr>
          <p:nvPr/>
        </p:nvGrpSpPr>
        <p:grpSpPr bwMode="auto">
          <a:xfrm>
            <a:off x="858720" y="1148918"/>
            <a:ext cx="3505200" cy="3810000"/>
            <a:chOff x="1344" y="912"/>
            <a:chExt cx="2928" cy="26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xmlns="" id="{5339CE7B-2DD3-4C99-BAE7-F23E72D8BC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2" t="46957" r="38580" b="41634"/>
            <a:stretch>
              <a:fillRect/>
            </a:stretch>
          </p:blipFill>
          <p:spPr bwMode="auto">
            <a:xfrm>
              <a:off x="1414" y="912"/>
              <a:ext cx="2724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xmlns="" id="{625968B4-D195-45E8-A8D4-9AF6BB7FA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95" t="45950" r="39481" b="42833"/>
            <a:stretch>
              <a:fillRect/>
            </a:stretch>
          </p:blipFill>
          <p:spPr bwMode="auto">
            <a:xfrm>
              <a:off x="1440" y="1440"/>
              <a:ext cx="2736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xmlns="" id="{C1324340-A6CA-4C4B-84EB-87EE649D4E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09" t="46777" r="39038" b="42099"/>
            <a:stretch>
              <a:fillRect/>
            </a:stretch>
          </p:blipFill>
          <p:spPr bwMode="auto">
            <a:xfrm>
              <a:off x="1344" y="2016"/>
              <a:ext cx="288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xmlns="" id="{077906CF-FDE0-4EF7-85DF-AADCFF1CFC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2" t="46207" r="38803" b="40855"/>
            <a:stretch>
              <a:fillRect/>
            </a:stretch>
          </p:blipFill>
          <p:spPr bwMode="auto">
            <a:xfrm>
              <a:off x="1392" y="2496"/>
              <a:ext cx="2880" cy="5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xmlns="" id="{E00092A8-D492-405E-A767-C40BD3A54C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99" t="45833" r="39999" b="41667"/>
            <a:stretch>
              <a:fillRect/>
            </a:stretch>
          </p:blipFill>
          <p:spPr bwMode="auto">
            <a:xfrm>
              <a:off x="1392" y="3024"/>
              <a:ext cx="2880" cy="5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 Box 9">
              <a:extLst>
                <a:ext uri="{FF2B5EF4-FFF2-40B4-BE49-F238E27FC236}">
                  <a16:creationId xmlns:a16="http://schemas.microsoft.com/office/drawing/2014/main" xmlns="" id="{4BB8E6B9-F326-400D-BB4B-54DBB74A6C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3" y="3312"/>
              <a:ext cx="651" cy="176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eaLnBrk="0" hangingPunct="0"/>
              <a:r>
                <a:rPr lang="pt-BR" altLang="pt-BR" sz="1200" b="1"/>
                <a:t>Classe E</a:t>
              </a:r>
            </a:p>
          </p:txBody>
        </p:sp>
        <p:sp>
          <p:nvSpPr>
            <p:cNvPr id="11" name="Text Box 10">
              <a:extLst>
                <a:ext uri="{FF2B5EF4-FFF2-40B4-BE49-F238E27FC236}">
                  <a16:creationId xmlns:a16="http://schemas.microsoft.com/office/drawing/2014/main" xmlns="" id="{AB6D1A16-E26D-4C49-A583-21AD914614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93" y="2785"/>
              <a:ext cx="658" cy="175"/>
            </a:xfrm>
            <a:prstGeom prst="rect">
              <a:avLst/>
            </a:prstGeom>
            <a:solidFill>
              <a:srgbClr val="FFCC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73025" tIns="36512" rIns="73025" bIns="36512">
              <a:spAutoFit/>
            </a:bodyPr>
            <a:lstStyle/>
            <a:p>
              <a:pPr eaLnBrk="0" hangingPunct="0"/>
              <a:r>
                <a:rPr lang="pt-BR" altLang="pt-BR" sz="1200" b="1"/>
                <a:t>Classe D</a:t>
              </a:r>
            </a:p>
          </p:txBody>
        </p:sp>
      </p:grpSp>
      <p:sp>
        <p:nvSpPr>
          <p:cNvPr id="12" name="Text Box 11">
            <a:extLst>
              <a:ext uri="{FF2B5EF4-FFF2-40B4-BE49-F238E27FC236}">
                <a16:creationId xmlns:a16="http://schemas.microsoft.com/office/drawing/2014/main" xmlns="" id="{818E95AC-5830-4500-94AA-E54324223D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63920" y="953134"/>
            <a:ext cx="3886200" cy="4859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>
            <a:spAutoFit/>
          </a:bodyPr>
          <a:lstStyle/>
          <a:p>
            <a:pPr marL="457200" lvl="0" indent="-418320" algn="just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pc="-1" dirty="0">
                <a:solidFill>
                  <a:srgbClr val="677480"/>
                </a:solidFill>
                <a:latin typeface="Lato"/>
              </a:rPr>
              <a:t>Classe B: é uma classe para redes de médio porte, com apenas os dois primeiros octetos representando a parte da rede e os demais octetos  representando a parte do host. Os primeiros dois bits de um endereço classe B devem ser 10.</a:t>
            </a:r>
          </a:p>
          <a:p>
            <a:pPr marL="457200" lvl="0" indent="-418320" algn="just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pc="-1" dirty="0">
                <a:solidFill>
                  <a:srgbClr val="677480"/>
                </a:solidFill>
                <a:latin typeface="Lato"/>
              </a:rPr>
              <a:t>Classe C: é uma classe para redes de pequeno porte, com apenas os três primeiros octetos representando a parte da rede e os demais octetos  representando a parte do host. Os primeiros três bits de um endereço classe C devem ser 110. </a:t>
            </a:r>
          </a:p>
        </p:txBody>
      </p:sp>
    </p:spTree>
    <p:extLst>
      <p:ext uri="{BB962C8B-B14F-4D97-AF65-F5344CB8AC3E}">
        <p14:creationId xmlns:p14="http://schemas.microsoft.com/office/powerpoint/2010/main" val="325549127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CustomShape 5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B05BDEF4-1CC5-4042-A892-EE3316629FE0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58</a:t>
            </a:fld>
            <a:endParaRPr lang="pt-BR" sz="1300" b="0" strike="noStrike" spc="-1">
              <a:latin typeface="Arial"/>
            </a:endParaRP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xmlns="" id="{D436989E-011A-41C7-91DC-02085FB50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585546"/>
            <a:ext cx="7162800" cy="2295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>
            <a:spAutoFit/>
          </a:bodyPr>
          <a:lstStyle/>
          <a:p>
            <a:pPr marL="457200" lvl="0" indent="-418320" algn="just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Classe D: </a:t>
            </a:r>
            <a:r>
              <a:rPr lang="pt-BR" altLang="pt-BR" sz="2400" spc="-1" dirty="0" err="1">
                <a:solidFill>
                  <a:srgbClr val="677480"/>
                </a:solidFill>
                <a:latin typeface="Lato"/>
              </a:rPr>
              <a:t>Multicast</a:t>
            </a: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, é um endereço de rede exclusivo que direciona os pacotes de destino para grupos predefinidos de endereços IP.</a:t>
            </a:r>
          </a:p>
          <a:p>
            <a:pPr marL="38880" lvl="0" algn="just">
              <a:spcBef>
                <a:spcPts val="601"/>
              </a:spcBef>
              <a:buClr>
                <a:srgbClr val="677480"/>
              </a:buClr>
            </a:pPr>
            <a:endParaRPr lang="pt-BR" altLang="pt-BR" sz="2400" spc="-1" dirty="0">
              <a:solidFill>
                <a:srgbClr val="677480"/>
              </a:solidFill>
              <a:latin typeface="Lato"/>
            </a:endParaRPr>
          </a:p>
          <a:p>
            <a:pPr marL="45720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Classe E: IETF reserva esses endereços para suas próprias pesquisas. </a:t>
            </a:r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xmlns="" id="{A186493D-6CDC-4AFB-9056-D9F4C4396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36978" r="40691" b="39888"/>
          <a:stretch>
            <a:fillRect/>
          </a:stretch>
        </p:blipFill>
        <p:spPr bwMode="auto">
          <a:xfrm>
            <a:off x="1485900" y="1409777"/>
            <a:ext cx="6172200" cy="175418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01759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FDBFF318-D780-4C14-B84C-7D0A6C0BE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0" t="28178" r="39156" b="20622"/>
          <a:stretch>
            <a:fillRect/>
          </a:stretch>
        </p:blipFill>
        <p:spPr bwMode="auto">
          <a:xfrm>
            <a:off x="4572739" y="736600"/>
            <a:ext cx="4038600" cy="23733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B8714036-0033-4D09-BF68-7B039FEB7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860" y="1161461"/>
            <a:ext cx="3962399" cy="4222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025" tIns="36512" rIns="73025" bIns="36512">
            <a:spAutoFit/>
          </a:bodyPr>
          <a:lstStyle/>
          <a:p>
            <a:pPr marL="45720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Existem endereços reservados que não podem ser atribuídos a nenhum dispositivo na rede, tais como:</a:t>
            </a:r>
          </a:p>
          <a:p>
            <a:pPr marL="45720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400" b="1" spc="-1" dirty="0">
                <a:solidFill>
                  <a:srgbClr val="677480"/>
                </a:solidFill>
                <a:latin typeface="Lato"/>
              </a:rPr>
              <a:t>Endereço de rede</a:t>
            </a: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:</a:t>
            </a:r>
          </a:p>
          <a:p>
            <a:pPr marL="3888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</a:pP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endereço utilizado para identificar a rede;</a:t>
            </a:r>
          </a:p>
          <a:p>
            <a:pPr marL="45720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400" b="1" spc="-1" dirty="0">
                <a:solidFill>
                  <a:srgbClr val="677480"/>
                </a:solidFill>
                <a:latin typeface="Lato"/>
              </a:rPr>
              <a:t>Endereço de broadcast: </a:t>
            </a:r>
          </a:p>
          <a:p>
            <a:pPr marL="3888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</a:pP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endereço utilizado para uma origem enviar dados para todos os hosts em uma rede. </a:t>
            </a:r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02FD2B9C-52C6-46E4-8294-4118768B3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0" t="28403" r="39450" b="20438"/>
          <a:stretch>
            <a:fillRect/>
          </a:stretch>
        </p:blipFill>
        <p:spPr bwMode="auto">
          <a:xfrm>
            <a:off x="4572739" y="3251200"/>
            <a:ext cx="3962400" cy="2409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997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Formas de montar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40" name="CustomShape 2"/>
          <p:cNvSpPr/>
          <p:nvPr/>
        </p:nvSpPr>
        <p:spPr>
          <a:xfrm>
            <a:off x="893880" y="1584000"/>
            <a:ext cx="7745760" cy="4983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Straight-through – utilizado para conectar dispositivos diferentes em cada lado. Os dois conectores irão utilizar a mesma sequência (em geral a 568B).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Cross-over – utilizado para conectar dispositivos iguais. Utiliza em uma ponta o 568B e na outra o 568A.  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441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3B7208AE-3E28-4124-8ECD-F098DE9BAE18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6</a:t>
            </a:fld>
            <a:endParaRPr lang="pt-BR" sz="1300" b="0" strike="noStrike" spc="-1">
              <a:latin typeface="Arial"/>
            </a:endParaRPr>
          </a:p>
        </p:txBody>
      </p:sp>
      <p:pic>
        <p:nvPicPr>
          <p:cNvPr id="442" name="Imagem 441"/>
          <p:cNvPicPr/>
          <p:nvPr/>
        </p:nvPicPr>
        <p:blipFill>
          <a:blip r:embed="rId2"/>
          <a:stretch/>
        </p:blipFill>
        <p:spPr>
          <a:xfrm>
            <a:off x="720000" y="4633200"/>
            <a:ext cx="3599640" cy="1702440"/>
          </a:xfrm>
          <a:prstGeom prst="rect">
            <a:avLst/>
          </a:prstGeom>
          <a:ln>
            <a:noFill/>
          </a:ln>
        </p:spPr>
      </p:pic>
      <p:pic>
        <p:nvPicPr>
          <p:cNvPr id="443" name="Imagem 442"/>
          <p:cNvPicPr/>
          <p:nvPr/>
        </p:nvPicPr>
        <p:blipFill>
          <a:blip r:embed="rId3"/>
          <a:stretch/>
        </p:blipFill>
        <p:spPr>
          <a:xfrm>
            <a:off x="4608000" y="4421880"/>
            <a:ext cx="3809160" cy="191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FC6383F5-B87C-4876-8D3A-C043F12BF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0" t="33698" r="41368" b="36113"/>
          <a:stretch>
            <a:fillRect/>
          </a:stretch>
        </p:blipFill>
        <p:spPr bwMode="auto">
          <a:xfrm>
            <a:off x="1452239" y="888507"/>
            <a:ext cx="6096000" cy="26685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7027CE37-4DBB-4869-B628-9E4676965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1239" y="4161932"/>
            <a:ext cx="7239000" cy="1498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>
            <a:spAutoFit/>
          </a:bodyPr>
          <a:lstStyle/>
          <a:p>
            <a:pPr marL="45720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Os hosts que estiverem conectados a rede pública (Internet) precisam de um endereço IP exclusivo que é gerenciado pela IANA, porém o rápido crescimento da Internet, originou a escassez de </a:t>
            </a:r>
            <a:r>
              <a:rPr lang="pt-BR" altLang="pt-BR" sz="2000" spc="-1" dirty="0" err="1">
                <a:solidFill>
                  <a:srgbClr val="677480"/>
                </a:solidFill>
                <a:latin typeface="Lato"/>
              </a:rPr>
              <a:t>Ips</a:t>
            </a: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.</a:t>
            </a:r>
          </a:p>
          <a:p>
            <a:pPr algn="just" eaLnBrk="0" hangingPunct="0">
              <a:lnSpc>
                <a:spcPct val="80000"/>
              </a:lnSpc>
              <a:spcBef>
                <a:spcPct val="50000"/>
              </a:spcBef>
              <a:buClr>
                <a:srgbClr val="000099"/>
              </a:buClr>
            </a:pPr>
            <a:endParaRPr lang="pt-BR" altLang="pt-BR" sz="2200" dirty="0"/>
          </a:p>
        </p:txBody>
      </p:sp>
    </p:spTree>
    <p:extLst>
      <p:ext uri="{BB962C8B-B14F-4D97-AF65-F5344CB8AC3E}">
        <p14:creationId xmlns:p14="http://schemas.microsoft.com/office/powerpoint/2010/main" val="2122813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A8776F9-FA65-4C55-ABE2-D39E9A1C2C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380" y="685633"/>
            <a:ext cx="8229240" cy="765087"/>
          </a:xfrm>
        </p:spPr>
        <p:txBody>
          <a:bodyPr/>
          <a:lstStyle/>
          <a:p>
            <a:pPr algn="ctr"/>
            <a:r>
              <a:rPr lang="pt-BR" altLang="pt-BR" sz="2400" b="1" spc="-1" dirty="0">
                <a:solidFill>
                  <a:srgbClr val="FF0000"/>
                </a:solidFill>
                <a:latin typeface="Lato"/>
              </a:rPr>
              <a:t/>
            </a:r>
            <a:br>
              <a:rPr lang="pt-BR" altLang="pt-BR" sz="2400" b="1" spc="-1" dirty="0">
                <a:solidFill>
                  <a:srgbClr val="FF0000"/>
                </a:solidFill>
                <a:latin typeface="Lato"/>
              </a:rPr>
            </a:br>
            <a:r>
              <a:rPr lang="pt-BR" altLang="pt-BR" sz="2400" b="1" spc="-1" dirty="0">
                <a:solidFill>
                  <a:srgbClr val="FF0000"/>
                </a:solidFill>
                <a:latin typeface="Lato"/>
              </a:rPr>
              <a:t/>
            </a:r>
            <a:br>
              <a:rPr lang="pt-BR" altLang="pt-BR" sz="2400" b="1" spc="-1" dirty="0">
                <a:solidFill>
                  <a:srgbClr val="FF0000"/>
                </a:solidFill>
                <a:latin typeface="Lato"/>
              </a:rPr>
            </a:br>
            <a:r>
              <a:rPr lang="pt-BR" altLang="pt-BR" sz="2400" b="1" spc="-1" dirty="0">
                <a:solidFill>
                  <a:srgbClr val="FF0000"/>
                </a:solidFill>
                <a:latin typeface="Lato"/>
              </a:rPr>
              <a:t>N</a:t>
            </a: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etwork </a:t>
            </a:r>
            <a:r>
              <a:rPr lang="pt-BR" altLang="pt-BR" sz="2400" b="1" spc="-1" dirty="0" err="1">
                <a:solidFill>
                  <a:srgbClr val="FF0000"/>
                </a:solidFill>
                <a:latin typeface="Lato"/>
              </a:rPr>
              <a:t>A</a:t>
            </a:r>
            <a:r>
              <a:rPr lang="pt-BR" altLang="pt-BR" sz="2400" spc="-1" dirty="0" err="1">
                <a:solidFill>
                  <a:srgbClr val="677480"/>
                </a:solidFill>
                <a:latin typeface="Lato"/>
              </a:rPr>
              <a:t>ddress</a:t>
            </a: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 </a:t>
            </a:r>
            <a:r>
              <a:rPr lang="pt-BR" altLang="pt-BR" sz="2400" b="1" spc="-1" dirty="0" err="1">
                <a:solidFill>
                  <a:srgbClr val="FF0000"/>
                </a:solidFill>
                <a:latin typeface="Lato"/>
              </a:rPr>
              <a:t>T</a:t>
            </a:r>
            <a:r>
              <a:rPr lang="pt-BR" altLang="pt-BR" sz="2400" spc="-1" dirty="0" err="1">
                <a:solidFill>
                  <a:srgbClr val="677480"/>
                </a:solidFill>
                <a:latin typeface="Lato"/>
              </a:rPr>
              <a:t>ranslation</a:t>
            </a: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 - NAT</a:t>
            </a:r>
            <a:r>
              <a:rPr lang="pt-BR" altLang="pt-BR" spc="-1" dirty="0">
                <a:solidFill>
                  <a:srgbClr val="677480"/>
                </a:solidFill>
                <a:latin typeface="Lato"/>
              </a:rPr>
              <a:t/>
            </a:r>
            <a:br>
              <a:rPr lang="pt-BR" altLang="pt-BR" spc="-1" dirty="0">
                <a:solidFill>
                  <a:srgbClr val="677480"/>
                </a:solidFill>
                <a:latin typeface="Lato"/>
              </a:rPr>
            </a:b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E5D4D5ED-B019-4AA8-8E2B-F9CEDBEE2BD2}"/>
              </a:ext>
            </a:extLst>
          </p:cNvPr>
          <p:cNvSpPr/>
          <p:nvPr/>
        </p:nvSpPr>
        <p:spPr>
          <a:xfrm>
            <a:off x="457380" y="1990960"/>
            <a:ext cx="8229240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pc="-1" dirty="0">
                <a:solidFill>
                  <a:srgbClr val="677480"/>
                </a:solidFill>
                <a:latin typeface="Lato"/>
              </a:rPr>
              <a:t>Motivação: rede local usa somente um único endereço IP quando há necessidade de falar com o mundo externo;</a:t>
            </a:r>
          </a:p>
          <a:p>
            <a:pPr marL="1371600" lvl="2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pc="-1" dirty="0">
                <a:solidFill>
                  <a:srgbClr val="677480"/>
                </a:solidFill>
                <a:latin typeface="Lato"/>
              </a:rPr>
              <a:t>Apenas um endereço IP para todos os dispositivos;</a:t>
            </a:r>
          </a:p>
          <a:p>
            <a:pPr marL="1371600" lvl="2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pc="-1" dirty="0">
                <a:solidFill>
                  <a:srgbClr val="677480"/>
                </a:solidFill>
                <a:latin typeface="Lato"/>
              </a:rPr>
              <a:t>Mudança de endereço de dispositivos na rede local sem necessidade de notificar o mundo externo;</a:t>
            </a:r>
          </a:p>
          <a:p>
            <a:pPr marL="1371600" lvl="2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pc="-1" dirty="0">
                <a:solidFill>
                  <a:srgbClr val="677480"/>
                </a:solidFill>
                <a:latin typeface="Lato"/>
              </a:rPr>
              <a:t>Mudança do ISP (provedor de acesso à Internet) sem mudar o endereço dos dispositivos na rede local;</a:t>
            </a:r>
          </a:p>
          <a:p>
            <a:pPr marL="1371600" lvl="2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pc="-1" dirty="0">
                <a:solidFill>
                  <a:srgbClr val="677480"/>
                </a:solidFill>
                <a:latin typeface="Lato"/>
              </a:rPr>
              <a:t>Segurança;</a:t>
            </a:r>
          </a:p>
          <a:p>
            <a:pPr marL="1828800" lvl="3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pc="-1" dirty="0">
                <a:solidFill>
                  <a:srgbClr val="677480"/>
                </a:solidFill>
                <a:latin typeface="Lato"/>
              </a:rPr>
              <a:t>Dispositivos dentro da rede local não são explicitamente endereçáveis;</a:t>
            </a:r>
          </a:p>
          <a:p>
            <a:pPr lvl="3"/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10637115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3" descr="nat.bmp">
            <a:extLst>
              <a:ext uri="{FF2B5EF4-FFF2-40B4-BE49-F238E27FC236}">
                <a16:creationId xmlns:a16="http://schemas.microsoft.com/office/drawing/2014/main" xmlns="" id="{1265F9A8-46A9-49F5-8A21-CAB4FDD211B5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132257"/>
            <a:ext cx="7467600" cy="406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568249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927a">
            <a:extLst>
              <a:ext uri="{FF2B5EF4-FFF2-40B4-BE49-F238E27FC236}">
                <a16:creationId xmlns:a16="http://schemas.microsoft.com/office/drawing/2014/main" xmlns="" id="{95ACF61E-C9F8-4A49-85BA-39595CCDE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456" y="1720049"/>
            <a:ext cx="3048000" cy="212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A886C945-B3E2-401C-8D9D-91DDDEF12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9344" y="400543"/>
            <a:ext cx="3886200" cy="624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>
            <a:spAutoFit/>
          </a:bodyPr>
          <a:lstStyle/>
          <a:p>
            <a:pPr marL="457200" lvl="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As </a:t>
            </a:r>
            <a:r>
              <a:rPr lang="pt-BR" altLang="pt-BR" sz="2400" spc="-1" dirty="0" err="1">
                <a:solidFill>
                  <a:srgbClr val="677480"/>
                </a:solidFill>
                <a:latin typeface="Lato"/>
              </a:rPr>
              <a:t>sub-redes</a:t>
            </a: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 permitem ao administrador, dividir e identificar redes independentes, além de serem necessárias para redes de grande porte e opcionais para redes pequenas.</a:t>
            </a:r>
          </a:p>
          <a:p>
            <a:pPr marL="457200" lvl="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Para serem criadas </a:t>
            </a:r>
            <a:r>
              <a:rPr lang="pt-BR" altLang="pt-BR" sz="2400" spc="-1" dirty="0" err="1">
                <a:solidFill>
                  <a:srgbClr val="677480"/>
                </a:solidFill>
                <a:latin typeface="Lato"/>
              </a:rPr>
              <a:t>sub-redes</a:t>
            </a: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, o administrador deverá manipular a máscara de </a:t>
            </a:r>
            <a:r>
              <a:rPr lang="pt-BR" altLang="pt-BR" sz="2400" spc="-1" dirty="0" err="1">
                <a:solidFill>
                  <a:srgbClr val="677480"/>
                </a:solidFill>
                <a:latin typeface="Lato"/>
              </a:rPr>
              <a:t>sub-rede</a:t>
            </a: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, pegando bits emprestados do campo de host. </a:t>
            </a:r>
          </a:p>
          <a:p>
            <a:pPr marL="457200" lvl="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400" spc="-1" dirty="0">
                <a:solidFill>
                  <a:srgbClr val="677480"/>
                </a:solidFill>
                <a:latin typeface="Lato"/>
              </a:rPr>
              <a:t>A quantidade mínima de bits emprestados é 2 e deve-se deixar sobrando pelo menos 2 bits para hosts.</a:t>
            </a:r>
            <a:endParaRPr lang="pt-BR" altLang="pt-BR" sz="2200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xmlns="" id="{7BE919CC-481C-4F05-BF4B-C7910DD9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0" t="40407" r="41545" b="27605"/>
          <a:stretch>
            <a:fillRect/>
          </a:stretch>
        </p:blipFill>
        <p:spPr bwMode="auto">
          <a:xfrm>
            <a:off x="773097" y="4196610"/>
            <a:ext cx="3352800" cy="1447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CustomShape 1">
            <a:extLst>
              <a:ext uri="{FF2B5EF4-FFF2-40B4-BE49-F238E27FC236}">
                <a16:creationId xmlns:a16="http://schemas.microsoft.com/office/drawing/2014/main" xmlns="" id="{38CA3C53-2320-4402-8F58-550E1D0180BD}"/>
              </a:ext>
            </a:extLst>
          </p:cNvPr>
          <p:cNvSpPr/>
          <p:nvPr/>
        </p:nvSpPr>
        <p:spPr>
          <a:xfrm>
            <a:off x="1046280" y="427081"/>
            <a:ext cx="2602442" cy="7865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 err="1">
                <a:solidFill>
                  <a:srgbClr val="666666"/>
                </a:solidFill>
                <a:latin typeface="Raleway"/>
              </a:rPr>
              <a:t>Sub-Redes</a:t>
            </a:r>
            <a:endParaRPr lang="pt-BR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9452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">
            <a:extLst>
              <a:ext uri="{FF2B5EF4-FFF2-40B4-BE49-F238E27FC236}">
                <a16:creationId xmlns:a16="http://schemas.microsoft.com/office/drawing/2014/main" xmlns="" id="{E06DB867-53CC-4417-BF6D-94AAC3AEE545}"/>
              </a:ext>
            </a:extLst>
          </p:cNvPr>
          <p:cNvGrpSpPr>
            <a:grpSpLocks/>
          </p:cNvGrpSpPr>
          <p:nvPr/>
        </p:nvGrpSpPr>
        <p:grpSpPr bwMode="auto">
          <a:xfrm>
            <a:off x="679141" y="1157056"/>
            <a:ext cx="4114800" cy="3733800"/>
            <a:chOff x="192" y="912"/>
            <a:chExt cx="3264" cy="3024"/>
          </a:xfrm>
        </p:grpSpPr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xmlns="" id="{2EA557FA-2F2E-40C5-B049-BE92576BD8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5" t="43111" r="39156" b="38603"/>
            <a:stretch>
              <a:fillRect/>
            </a:stretch>
          </p:blipFill>
          <p:spPr bwMode="auto">
            <a:xfrm>
              <a:off x="192" y="912"/>
              <a:ext cx="3264" cy="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xmlns="" id="{154D067B-598D-4B25-9ACE-24A6E84AA5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3" t="43770" r="41368" b="37466"/>
            <a:stretch>
              <a:fillRect/>
            </a:stretch>
          </p:blipFill>
          <p:spPr bwMode="auto">
            <a:xfrm>
              <a:off x="240" y="2976"/>
              <a:ext cx="3120" cy="9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xmlns="" id="{E72EABE6-4301-41EF-BBA3-D604D94171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43" t="43782" r="41711" b="38626"/>
            <a:stretch>
              <a:fillRect/>
            </a:stretch>
          </p:blipFill>
          <p:spPr bwMode="auto">
            <a:xfrm>
              <a:off x="240" y="1968"/>
              <a:ext cx="3072" cy="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9" name="Text Box 7">
            <a:extLst>
              <a:ext uri="{FF2B5EF4-FFF2-40B4-BE49-F238E27FC236}">
                <a16:creationId xmlns:a16="http://schemas.microsoft.com/office/drawing/2014/main" xmlns="" id="{D05A558C-CE6D-466D-A362-9B90BC1F8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940" y="1157056"/>
            <a:ext cx="3799643" cy="3336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025" tIns="36512" rIns="73025" bIns="36512">
            <a:spAutoFit/>
          </a:bodyPr>
          <a:lstStyle/>
          <a:p>
            <a:pPr marL="457200" lvl="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Para se criar </a:t>
            </a:r>
            <a:r>
              <a:rPr lang="pt-BR" altLang="pt-BR" sz="2000" spc="-1" dirty="0" err="1">
                <a:solidFill>
                  <a:srgbClr val="677480"/>
                </a:solidFill>
                <a:latin typeface="Lato"/>
              </a:rPr>
              <a:t>sub-redes</a:t>
            </a: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, bits da parte de host são emprestados. </a:t>
            </a:r>
          </a:p>
          <a:p>
            <a:pPr marL="38880" lvl="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</a:pPr>
            <a:endParaRPr lang="pt-BR" altLang="pt-BR" sz="2000" spc="-1" dirty="0">
              <a:solidFill>
                <a:srgbClr val="677480"/>
              </a:solidFill>
              <a:latin typeface="Lato"/>
            </a:endParaRPr>
          </a:p>
          <a:p>
            <a:pPr marL="457200" lvl="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Vantagem: </a:t>
            </a:r>
            <a:r>
              <a:rPr lang="pt-BR" altLang="pt-BR" sz="2000" spc="-1" dirty="0" err="1">
                <a:solidFill>
                  <a:srgbClr val="677480"/>
                </a:solidFill>
                <a:latin typeface="Lato"/>
              </a:rPr>
              <a:t>Gerenciabilidade</a:t>
            </a: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, contenção de broadcast e segurança para as camadas inferiores.</a:t>
            </a:r>
          </a:p>
          <a:p>
            <a:pPr marL="38880" lvl="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</a:pPr>
            <a:endParaRPr lang="pt-BR" altLang="pt-BR" sz="2000" spc="-1" dirty="0">
              <a:solidFill>
                <a:srgbClr val="677480"/>
              </a:solidFill>
              <a:latin typeface="Lato"/>
            </a:endParaRPr>
          </a:p>
          <a:p>
            <a:pPr marL="457200" lvl="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A segurança de acesso pode ser proporcionada com o uso de listas de acesso</a:t>
            </a:r>
            <a:r>
              <a:rPr lang="pt-BR" altLang="pt-BR" dirty="0"/>
              <a:t>.</a:t>
            </a:r>
            <a:endParaRPr lang="pt-BR" altLang="pt-BR" sz="2000" spc="-1" dirty="0">
              <a:solidFill>
                <a:srgbClr val="677480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8010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xmlns="" id="{C69A1DD8-F77F-4E3A-9E90-8EDE7F0E8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26044" r="40691" b="20622"/>
          <a:stretch>
            <a:fillRect/>
          </a:stretch>
        </p:blipFill>
        <p:spPr bwMode="auto">
          <a:xfrm>
            <a:off x="990600" y="2460594"/>
            <a:ext cx="3581400" cy="2487613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xmlns="" id="{71F826CE-186E-41A3-A8F0-C04C305B48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744507"/>
            <a:ext cx="7391400" cy="1058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>
            <a:spAutoFit/>
          </a:bodyPr>
          <a:lstStyle/>
          <a:p>
            <a:pPr marL="457200" lvl="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A </a:t>
            </a:r>
            <a:r>
              <a:rPr lang="pt-BR" altLang="pt-BR" sz="2000" b="1" spc="-1" dirty="0">
                <a:solidFill>
                  <a:srgbClr val="677480"/>
                </a:solidFill>
                <a:latin typeface="Lato"/>
              </a:rPr>
              <a:t>máscara de </a:t>
            </a:r>
            <a:r>
              <a:rPr lang="pt-BR" altLang="pt-BR" sz="2000" b="1" spc="-1" dirty="0" err="1">
                <a:solidFill>
                  <a:srgbClr val="677480"/>
                </a:solidFill>
                <a:latin typeface="Lato"/>
              </a:rPr>
              <a:t>sub-rede</a:t>
            </a:r>
            <a:r>
              <a:rPr lang="pt-BR" altLang="pt-BR" sz="2000" b="1" spc="-1" dirty="0">
                <a:solidFill>
                  <a:srgbClr val="677480"/>
                </a:solidFill>
                <a:latin typeface="Lato"/>
              </a:rPr>
              <a:t> </a:t>
            </a: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indica o limite entre a parte do host e da rede em um endereço IP, sendo que é criada com o uso de 1s binários nas posições dos bits relativos à rede e </a:t>
            </a:r>
            <a:r>
              <a:rPr lang="pt-BR" altLang="pt-BR" sz="2000" spc="-1" dirty="0" err="1">
                <a:solidFill>
                  <a:srgbClr val="677480"/>
                </a:solidFill>
                <a:latin typeface="Lato"/>
              </a:rPr>
              <a:t>sub-redes</a:t>
            </a: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. número</a:t>
            </a:r>
            <a:endParaRPr lang="pt-BR" altLang="pt-BR" sz="2200" dirty="0">
              <a:latin typeface="Lato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xmlns="" id="{B7ED2987-4588-4D7C-B0E0-180899782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774794"/>
            <a:ext cx="3733800" cy="3751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73025" tIns="36512" rIns="73025" bIns="36512">
            <a:spAutoFit/>
          </a:bodyPr>
          <a:lstStyle/>
          <a:p>
            <a:pPr marL="457200" lvl="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O número de bits que se deve pegar emprestado, depende do número de </a:t>
            </a:r>
            <a:r>
              <a:rPr lang="pt-BR" altLang="pt-BR" sz="2000" spc="-1" dirty="0" err="1">
                <a:solidFill>
                  <a:srgbClr val="677480"/>
                </a:solidFill>
                <a:latin typeface="Lato"/>
              </a:rPr>
              <a:t>sub-redes</a:t>
            </a: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 e número de hosts em cada </a:t>
            </a:r>
            <a:r>
              <a:rPr lang="pt-BR" altLang="pt-BR" sz="2000" spc="-1" dirty="0" err="1">
                <a:solidFill>
                  <a:srgbClr val="677480"/>
                </a:solidFill>
                <a:latin typeface="Lato"/>
              </a:rPr>
              <a:t>sub-rede</a:t>
            </a: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  desejada.</a:t>
            </a:r>
          </a:p>
          <a:p>
            <a:pPr marL="457200" lvl="0" indent="-418320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Calcula-se da seguinte maneira:</a:t>
            </a:r>
          </a:p>
          <a:p>
            <a:pPr marL="496080" lvl="1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</a:pP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(2 elevado ao núm. de bits emprestados) – 2 = </a:t>
            </a:r>
            <a:r>
              <a:rPr lang="pt-BR" altLang="pt-BR" sz="2000" spc="-1" dirty="0" err="1">
                <a:solidFill>
                  <a:srgbClr val="677480"/>
                </a:solidFill>
                <a:latin typeface="Lato"/>
              </a:rPr>
              <a:t>sub-redes</a:t>
            </a: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 utilizáveis.</a:t>
            </a:r>
          </a:p>
          <a:p>
            <a:pPr marL="496080" lvl="1" algn="just">
              <a:lnSpc>
                <a:spcPct val="80000"/>
              </a:lnSpc>
              <a:spcBef>
                <a:spcPts val="601"/>
              </a:spcBef>
              <a:buClr>
                <a:srgbClr val="677480"/>
              </a:buClr>
            </a:pPr>
            <a:r>
              <a:rPr lang="pt-BR" altLang="pt-BR" sz="2000" spc="-1" dirty="0">
                <a:solidFill>
                  <a:srgbClr val="677480"/>
                </a:solidFill>
                <a:latin typeface="Lato"/>
              </a:rPr>
              <a:t>(2 elevado ao núm. de bits restantes) – 2 = hosts utilizáveis. acesso</a:t>
            </a:r>
            <a:endParaRPr lang="pt-BR" altLang="pt-BR" dirty="0"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12034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C4F32592-429C-4916-8030-CF939AA2E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7" t="38844" r="40115" b="29155"/>
          <a:stretch>
            <a:fillRect/>
          </a:stretch>
        </p:blipFill>
        <p:spPr bwMode="auto">
          <a:xfrm>
            <a:off x="1866900" y="895165"/>
            <a:ext cx="5410200" cy="27432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 Box 4">
            <a:extLst>
              <a:ext uri="{FF2B5EF4-FFF2-40B4-BE49-F238E27FC236}">
                <a16:creationId xmlns:a16="http://schemas.microsoft.com/office/drawing/2014/main" xmlns="" id="{6ADEF23B-126D-461E-9DC1-457CCDFB45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2500" y="4100267"/>
            <a:ext cx="7391400" cy="1991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73025" tIns="36512" rIns="73025" bIns="36512">
            <a:spAutoFit/>
          </a:bodyPr>
          <a:lstStyle/>
          <a:p>
            <a:pPr marL="457200" lvl="0" indent="-418320" algn="just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A tabela é um exemplo das </a:t>
            </a:r>
            <a:r>
              <a:rPr lang="pt-BR" sz="2400" spc="-1" dirty="0" err="1">
                <a:solidFill>
                  <a:srgbClr val="677480"/>
                </a:solidFill>
                <a:latin typeface="Lato"/>
                <a:ea typeface="Lato"/>
              </a:rPr>
              <a:t>sub-redes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 e endereços criados pela atribuição de três bits ao campo de </a:t>
            </a:r>
            <a:r>
              <a:rPr lang="pt-BR" sz="2400" spc="-1" dirty="0" err="1">
                <a:solidFill>
                  <a:srgbClr val="677480"/>
                </a:solidFill>
                <a:latin typeface="Lato"/>
                <a:ea typeface="Lato"/>
              </a:rPr>
              <a:t>sub-rede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. Isso criará oito </a:t>
            </a:r>
            <a:r>
              <a:rPr lang="pt-BR" sz="2400" spc="-1" dirty="0" err="1">
                <a:solidFill>
                  <a:srgbClr val="677480"/>
                </a:solidFill>
                <a:latin typeface="Lato"/>
                <a:ea typeface="Lato"/>
              </a:rPr>
              <a:t>sub-redes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 com 32 hosts por </a:t>
            </a:r>
            <a:r>
              <a:rPr lang="pt-BR" sz="2400" spc="-1" dirty="0" err="1">
                <a:solidFill>
                  <a:srgbClr val="677480"/>
                </a:solidFill>
                <a:latin typeface="Lato"/>
                <a:ea typeface="Lato"/>
              </a:rPr>
              <a:t>sub-rede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. </a:t>
            </a:r>
          </a:p>
          <a:p>
            <a:pPr algn="just" eaLnBrk="0" hangingPunct="0">
              <a:lnSpc>
                <a:spcPct val="80000"/>
              </a:lnSpc>
              <a:spcBef>
                <a:spcPct val="50000"/>
              </a:spcBef>
              <a:buClr>
                <a:srgbClr val="000099"/>
              </a:buClr>
              <a:buFontTx/>
              <a:buChar char="•"/>
            </a:pPr>
            <a:endParaRPr lang="pt-BR" altLang="pt-BR" sz="2200" dirty="0"/>
          </a:p>
        </p:txBody>
      </p:sp>
    </p:spTree>
    <p:extLst>
      <p:ext uri="{BB962C8B-B14F-4D97-AF65-F5344CB8AC3E}">
        <p14:creationId xmlns:p14="http://schemas.microsoft.com/office/powerpoint/2010/main" val="133416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CFD4E818-DA16-4BA0-BB75-C4A3F1321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1" t="44749" r="40691" b="37228"/>
          <a:stretch>
            <a:fillRect/>
          </a:stretch>
        </p:blipFill>
        <p:spPr bwMode="auto">
          <a:xfrm>
            <a:off x="811936" y="3278022"/>
            <a:ext cx="4115170" cy="152659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xmlns="" id="{266EFC7B-F033-4A8A-BD5A-2C3A0578F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3" t="45000" r="41400" b="37466"/>
          <a:stretch>
            <a:fillRect/>
          </a:stretch>
        </p:blipFill>
        <p:spPr bwMode="auto">
          <a:xfrm>
            <a:off x="4572000" y="4953057"/>
            <a:ext cx="4003829" cy="138708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D6F77B0F-1D50-4B3F-9EDA-4E817DC1541D}"/>
              </a:ext>
            </a:extLst>
          </p:cNvPr>
          <p:cNvSpPr/>
          <p:nvPr/>
        </p:nvSpPr>
        <p:spPr>
          <a:xfrm>
            <a:off x="612559" y="602273"/>
            <a:ext cx="7705818" cy="23852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18320" algn="just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A divisão em </a:t>
            </a:r>
            <a:r>
              <a:rPr lang="pt-BR" sz="2400" spc="-1" dirty="0" err="1">
                <a:solidFill>
                  <a:srgbClr val="677480"/>
                </a:solidFill>
                <a:latin typeface="Lato"/>
                <a:ea typeface="Lato"/>
              </a:rPr>
              <a:t>sub-redes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 das classes A e B é idêntica a da classe C, exceto pelo número de bits disponíveis para atribuição ao campo de </a:t>
            </a:r>
            <a:r>
              <a:rPr lang="pt-BR" sz="2400" spc="-1" dirty="0" err="1">
                <a:solidFill>
                  <a:srgbClr val="677480"/>
                </a:solidFill>
                <a:latin typeface="Lato"/>
                <a:ea typeface="Lato"/>
              </a:rPr>
              <a:t>sub-rede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.</a:t>
            </a:r>
          </a:p>
          <a:p>
            <a:pPr marL="457200" lvl="0" indent="-418320" algn="just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Para saber quantos bits foram atribuídos à parte de rede é necessário ter a máscara de </a:t>
            </a:r>
            <a:r>
              <a:rPr lang="pt-BR" sz="2400" spc="-1" dirty="0" err="1">
                <a:solidFill>
                  <a:srgbClr val="677480"/>
                </a:solidFill>
                <a:latin typeface="Lato"/>
                <a:ea typeface="Lato"/>
              </a:rPr>
              <a:t>sub-rede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 e o endereço de rede.</a:t>
            </a:r>
          </a:p>
        </p:txBody>
      </p:sp>
    </p:spTree>
    <p:extLst>
      <p:ext uri="{BB962C8B-B14F-4D97-AF65-F5344CB8AC3E}">
        <p14:creationId xmlns:p14="http://schemas.microsoft.com/office/powerpoint/2010/main" val="3641154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685800" y="3299040"/>
            <a:ext cx="7771680" cy="15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pt-BR" sz="7200" b="0" strike="noStrike" spc="-1" dirty="0">
                <a:solidFill>
                  <a:srgbClr val="7ECEFD"/>
                </a:solidFill>
                <a:latin typeface="Raleway"/>
                <a:ea typeface="Raleway"/>
              </a:rPr>
              <a:t>Capítulo 4.</a:t>
            </a:r>
          </a:p>
          <a:p>
            <a:pPr algn="ctr">
              <a:lnSpc>
                <a:spcPct val="100000"/>
              </a:lnSpc>
            </a:pPr>
            <a:r>
              <a:rPr lang="pt-BR" sz="7200" spc="-1" dirty="0">
                <a:solidFill>
                  <a:srgbClr val="7ECEFD"/>
                </a:solidFill>
                <a:latin typeface="Raleway"/>
              </a:rPr>
              <a:t>IPV6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pt-BR" sz="3200" b="0" strike="noStrike" spc="-1" dirty="0">
                <a:solidFill>
                  <a:srgbClr val="FFFFFF"/>
                </a:solidFill>
                <a:latin typeface="Raleway"/>
                <a:ea typeface="Raleway"/>
              </a:rPr>
              <a:t>Entendendo Protocolo de Internet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0" y="6440400"/>
            <a:ext cx="914328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fld id="{3CEC983D-9994-468C-B981-F0DB99F06AB5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68</a:t>
            </a:fld>
            <a:endParaRPr lang="pt-BR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727079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CustomShape 1"/>
          <p:cNvSpPr/>
          <p:nvPr/>
        </p:nvSpPr>
        <p:spPr>
          <a:xfrm>
            <a:off x="685800" y="3299040"/>
            <a:ext cx="7771680" cy="154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algn="ctr">
              <a:lnSpc>
                <a:spcPct val="100000"/>
              </a:lnSpc>
            </a:pPr>
            <a:r>
              <a:rPr lang="pt-BR" sz="7200" b="0" strike="noStrike" spc="-1" dirty="0">
                <a:solidFill>
                  <a:srgbClr val="7ECEFD"/>
                </a:solidFill>
                <a:latin typeface="Raleway"/>
                <a:ea typeface="Raleway"/>
              </a:rPr>
              <a:t>Capítulo 4.</a:t>
            </a:r>
          </a:p>
          <a:p>
            <a:pPr algn="ctr">
              <a:lnSpc>
                <a:spcPct val="100000"/>
              </a:lnSpc>
            </a:pPr>
            <a:r>
              <a:rPr lang="pt-BR" sz="7200" spc="-1" dirty="0">
                <a:solidFill>
                  <a:srgbClr val="7ECEFD"/>
                </a:solidFill>
                <a:latin typeface="Raleway"/>
              </a:rPr>
              <a:t>IPV6</a:t>
            </a:r>
            <a:r>
              <a:rPr dirty="0"/>
              <a:t/>
            </a:r>
            <a:br>
              <a:rPr dirty="0"/>
            </a:br>
            <a:r>
              <a:rPr dirty="0"/>
              <a:t/>
            </a:r>
            <a:br>
              <a:rPr dirty="0"/>
            </a:br>
            <a:r>
              <a:rPr lang="pt-BR" sz="3200" b="0" strike="noStrike" spc="-1" dirty="0">
                <a:solidFill>
                  <a:srgbClr val="FFFFFF"/>
                </a:solidFill>
                <a:latin typeface="Raleway"/>
                <a:ea typeface="Raleway"/>
              </a:rPr>
              <a:t>Entendendo Protocolo de Internet</a:t>
            </a:r>
            <a:endParaRPr lang="pt-BR" sz="3200" b="0" strike="noStrike" spc="-1" dirty="0">
              <a:latin typeface="Arial"/>
            </a:endParaRPr>
          </a:p>
        </p:txBody>
      </p:sp>
      <p:sp>
        <p:nvSpPr>
          <p:cNvPr id="497" name="CustomShape 2"/>
          <p:cNvSpPr/>
          <p:nvPr/>
        </p:nvSpPr>
        <p:spPr>
          <a:xfrm>
            <a:off x="0" y="6440400"/>
            <a:ext cx="914328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ctr">
              <a:lnSpc>
                <a:spcPct val="100000"/>
              </a:lnSpc>
            </a:pPr>
            <a:fld id="{3CEC983D-9994-468C-B981-F0DB99F06AB5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69</a:t>
            </a:fld>
            <a:endParaRPr lang="pt-BR" sz="13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607847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Transmissão nos cabos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Geralmente os dados são transmitidos nos pares laranja e verdes.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Geralmente o padrão é o 568B com laranja transmitindo dado e verde recebendo dado.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Adaptadores de rede normalmente possuem portas chamadas MDI.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Na hora de gerar o crossover, muitos equipamentos utilizam uma porta que realiza o trabalho: a MDIX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Outros equipamentos realizam isso de maneira mecânica (chave de escolha) ou automaticamente.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37F228EF-87C9-441C-8884-2D21993E5842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7</a:t>
            </a:fld>
            <a:endParaRPr lang="pt-BR" sz="13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9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50B05010-2BB3-7A43-9C5F-B97591644527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600" b="0" i="0" u="none" strike="noStrike" kern="1200" cap="none" spc="-1" normalizeH="0" baseline="0" noProof="0" dirty="0">
                <a:ln>
                  <a:noFill/>
                </a:ln>
                <a:solidFill>
                  <a:srgbClr val="666666"/>
                </a:solidFill>
                <a:effectLst/>
                <a:uLnTx/>
                <a:uFillTx/>
                <a:latin typeface="Raleway"/>
                <a:ea typeface="Raleway"/>
              </a:rPr>
              <a:t>IPv6</a:t>
            </a:r>
            <a:endParaRPr kumimoji="0" lang="pt-BR" sz="36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106B9EB0-C9B0-EE4C-A890-3A1E3073E87A}"/>
              </a:ext>
            </a:extLst>
          </p:cNvPr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marR="0" lvl="0" indent="-418320" algn="l" defTabSz="914400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677480"/>
              </a:buClr>
              <a:buSzTx/>
              <a:buFont typeface="Lato"/>
              <a:buChar char="▷"/>
              <a:tabLst/>
              <a:defRPr/>
            </a:pPr>
            <a:r>
              <a:rPr kumimoji="0" lang="pt-BR" sz="2400" b="0" i="0" u="none" strike="noStrike" kern="1200" cap="none" spc="-1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ea typeface="Lato"/>
              </a:rPr>
              <a:t>Nova geração de endereçamento de IP.</a:t>
            </a:r>
          </a:p>
          <a:p>
            <a:pPr marL="457200" marR="0" lvl="0" indent="-418320" algn="l" defTabSz="914400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677480"/>
              </a:buClr>
              <a:buSzTx/>
              <a:buFont typeface="Lato"/>
              <a:buChar char="▷"/>
              <a:tabLst/>
              <a:defRPr/>
            </a:pPr>
            <a:r>
              <a:rPr kumimoji="0" lang="pt-BR" sz="2400" b="0" i="0" u="none" strike="noStrike" kern="1200" cap="none" spc="-1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</a:rPr>
              <a:t>Veio para aumentar a quantidade de endereços possíveis em relação ao IPv4 e aumentar segurança.</a:t>
            </a:r>
            <a:endParaRPr kumimoji="0" lang="pt-BR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57200" marR="0" lvl="0" indent="-418320" algn="l" defTabSz="914400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677480"/>
              </a:buClr>
              <a:buSzTx/>
              <a:buFont typeface="Lato"/>
              <a:buChar char="▷"/>
              <a:tabLst/>
              <a:defRPr/>
            </a:pPr>
            <a:r>
              <a:rPr kumimoji="0" lang="pt-BR" sz="2400" b="0" i="0" u="none" strike="noStrike" kern="1200" cap="none" spc="-1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ea typeface="Lato"/>
              </a:rPr>
              <a:t>IPv4 ainda é dominante mas IPv6 é para ser seu sucessor.</a:t>
            </a:r>
          </a:p>
          <a:p>
            <a:pPr marL="457200" marR="0" lvl="0" indent="-418320" algn="l" defTabSz="914400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677480"/>
              </a:buClr>
              <a:buSzTx/>
              <a:buFont typeface="Lato"/>
              <a:buChar char="▷"/>
              <a:tabLst/>
              <a:defRPr/>
            </a:pPr>
            <a:endParaRPr kumimoji="0" lang="pt-BR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  <a:p>
            <a:pPr marL="457200" marR="0" lvl="0" indent="-418320" algn="l" defTabSz="914400" rtl="0" eaLnBrk="1" fontAlgn="auto" latinLnBrk="0" hangingPunct="1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677480"/>
              </a:buClr>
              <a:buSzTx/>
              <a:buFont typeface="Lato"/>
              <a:buChar char="▷"/>
              <a:tabLst/>
              <a:defRPr/>
            </a:pPr>
            <a:endParaRPr kumimoji="0" lang="pt-BR" sz="2400" b="0" i="0" u="none" strike="noStrike" kern="1200" cap="none" spc="-1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AECF6C31-3AE6-FD49-AA41-DF7D1F9CF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091" y="4199220"/>
            <a:ext cx="6915818" cy="158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586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1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2C8463B0-5329-A34A-8F1F-BF571EC101E2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IPv6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024924EB-C738-0741-A610-CFDF7538590A}"/>
              </a:ext>
            </a:extLst>
          </p:cNvPr>
          <p:cNvSpPr/>
          <p:nvPr/>
        </p:nvSpPr>
        <p:spPr>
          <a:xfrm>
            <a:off x="893880" y="1227340"/>
            <a:ext cx="7745760" cy="515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200" b="0" strike="noStrike" spc="-1" dirty="0">
                <a:solidFill>
                  <a:srgbClr val="677480"/>
                </a:solidFill>
                <a:latin typeface="Lato"/>
                <a:ea typeface="Lato"/>
              </a:rPr>
              <a:t>Suportam </a:t>
            </a:r>
            <a:r>
              <a:rPr lang="pt-BR" sz="2200" b="0" strike="noStrike" spc="-1" dirty="0" err="1">
                <a:solidFill>
                  <a:srgbClr val="677480"/>
                </a:solidFill>
                <a:latin typeface="Lato"/>
                <a:ea typeface="Lato"/>
              </a:rPr>
              <a:t>jumbograms</a:t>
            </a:r>
            <a:r>
              <a:rPr lang="pt-BR" sz="2200" b="0" strike="noStrike" spc="-1" dirty="0">
                <a:solidFill>
                  <a:srgbClr val="677480"/>
                </a:solidFill>
                <a:latin typeface="Lato"/>
                <a:ea typeface="Lato"/>
              </a:rPr>
              <a:t> – pacotes que </a:t>
            </a:r>
            <a:r>
              <a:rPr lang="pt-BR" sz="2200" b="0" strike="noStrike" spc="-1" dirty="0" smtClean="0">
                <a:solidFill>
                  <a:srgbClr val="677480"/>
                </a:solidFill>
                <a:latin typeface="Lato"/>
                <a:ea typeface="Lato"/>
              </a:rPr>
              <a:t>superam a capacidade de IPV4.</a:t>
            </a:r>
            <a:endParaRPr lang="pt-BR" sz="2200" b="0" strike="noStrike" spc="-1" dirty="0">
              <a:solidFill>
                <a:srgbClr val="677480"/>
              </a:solidFill>
              <a:latin typeface="Lato"/>
              <a:ea typeface="Lato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200" spc="-1" dirty="0">
                <a:solidFill>
                  <a:srgbClr val="677480"/>
                </a:solidFill>
                <a:latin typeface="Lato"/>
              </a:rPr>
              <a:t>Hexadecimal formado por 8 grupos de 4 números separados por 2 pontos (</a:t>
            </a:r>
            <a:r>
              <a:rPr lang="pt-BR" sz="2200" spc="-1" dirty="0" err="1">
                <a:solidFill>
                  <a:srgbClr val="677480"/>
                </a:solidFill>
                <a:latin typeface="Lato"/>
              </a:rPr>
              <a:t>ex</a:t>
            </a:r>
            <a:r>
              <a:rPr lang="pt-BR" sz="2200" spc="-1" dirty="0">
                <a:solidFill>
                  <a:srgbClr val="677480"/>
                </a:solidFill>
                <a:latin typeface="Lato"/>
              </a:rPr>
              <a:t>: 2001:0DB8:AD1F:25E2:CADE:CAFE:F0CA:84C1</a:t>
            </a:r>
            <a:r>
              <a:rPr lang="pt-BR" sz="2200" spc="-1" dirty="0" smtClean="0">
                <a:solidFill>
                  <a:srgbClr val="677480"/>
                </a:solidFill>
                <a:latin typeface="Lato"/>
              </a:rPr>
              <a:t>).</a:t>
            </a: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200" b="0" strike="noStrike" spc="-1" dirty="0" smtClean="0">
                <a:solidFill>
                  <a:srgbClr val="677480"/>
                </a:solidFill>
                <a:latin typeface="Lato"/>
              </a:rPr>
              <a:t>Tipos especiais de endereço: </a:t>
            </a:r>
            <a:r>
              <a:rPr lang="pt-BR" sz="2200" b="0" strike="noStrike" spc="-1" dirty="0" err="1" smtClean="0">
                <a:solidFill>
                  <a:srgbClr val="677480"/>
                </a:solidFill>
                <a:latin typeface="Lato"/>
              </a:rPr>
              <a:t>Unicast</a:t>
            </a:r>
            <a:r>
              <a:rPr lang="pt-BR" sz="2200" spc="-1" dirty="0" smtClean="0">
                <a:solidFill>
                  <a:srgbClr val="677480"/>
                </a:solidFill>
                <a:latin typeface="Lato"/>
              </a:rPr>
              <a:t>, </a:t>
            </a:r>
            <a:r>
              <a:rPr lang="pt-BR" sz="2200" spc="-1" dirty="0" err="1" smtClean="0">
                <a:solidFill>
                  <a:srgbClr val="677480"/>
                </a:solidFill>
                <a:latin typeface="Lato"/>
              </a:rPr>
              <a:t>Multicast</a:t>
            </a:r>
            <a:r>
              <a:rPr lang="pt-BR" sz="2200" spc="-1" dirty="0" smtClean="0">
                <a:solidFill>
                  <a:srgbClr val="677480"/>
                </a:solidFill>
                <a:latin typeface="Lato"/>
              </a:rPr>
              <a:t> e </a:t>
            </a:r>
            <a:r>
              <a:rPr lang="pt-BR" sz="2200" spc="-1" dirty="0" err="1" smtClean="0">
                <a:solidFill>
                  <a:srgbClr val="677480"/>
                </a:solidFill>
                <a:latin typeface="Lato"/>
              </a:rPr>
              <a:t>Anycast</a:t>
            </a:r>
            <a:r>
              <a:rPr lang="pt-BR" sz="2200" spc="-1" dirty="0" smtClean="0">
                <a:solidFill>
                  <a:srgbClr val="677480"/>
                </a:solidFill>
                <a:latin typeface="Lato"/>
              </a:rPr>
              <a:t>.</a:t>
            </a:r>
            <a:endParaRPr lang="pt-BR" sz="2200" b="0" strike="noStrike" spc="-1" dirty="0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latin typeface="Arial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672B0714-40D5-4A4D-8329-51A6E73250FB}"/>
              </a:ext>
            </a:extLst>
          </p:cNvPr>
          <p:cNvGrpSpPr/>
          <p:nvPr/>
        </p:nvGrpSpPr>
        <p:grpSpPr>
          <a:xfrm>
            <a:off x="1872436" y="3802420"/>
            <a:ext cx="5399127" cy="2780900"/>
            <a:chOff x="1872436" y="3802420"/>
            <a:chExt cx="5399127" cy="278090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xmlns="" id="{6DAA3762-1E25-6449-90DD-EA9347AE11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2436" y="3802420"/>
              <a:ext cx="5399127" cy="2780900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A2B50140-8783-8E4B-8C0F-A24E3DFB4482}"/>
                </a:ext>
              </a:extLst>
            </p:cNvPr>
            <p:cNvSpPr/>
            <p:nvPr/>
          </p:nvSpPr>
          <p:spPr>
            <a:xfrm>
              <a:off x="2983832" y="4439652"/>
              <a:ext cx="709863" cy="61807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xmlns="" id="{253D329F-AEDA-1846-8E28-3D830EC1A526}"/>
                </a:ext>
              </a:extLst>
            </p:cNvPr>
            <p:cNvSpPr txBox="1"/>
            <p:nvPr/>
          </p:nvSpPr>
          <p:spPr>
            <a:xfrm>
              <a:off x="2945786" y="4604162"/>
              <a:ext cx="1179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dirty="0"/>
                <a:t>IPV4: 127.0.0.1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14240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1DC07391-DC3C-E840-A833-819B7FDA8106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4B95061A-5640-A545-B419-EB1A8EC45886}"/>
              </a:ext>
            </a:extLst>
          </p:cNvPr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xmlns="" id="{6FEE2402-D798-0044-ADE9-583D5549A516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spc="-1" dirty="0">
                <a:solidFill>
                  <a:srgbClr val="666666"/>
                </a:solidFill>
                <a:latin typeface="Raleway"/>
              </a:rPr>
              <a:t>Composição endereço IPv6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xmlns="" id="{002A4979-BEBC-194C-B5F6-BC632588EB31}"/>
              </a:ext>
            </a:extLst>
          </p:cNvPr>
          <p:cNvSpPr/>
          <p:nvPr/>
        </p:nvSpPr>
        <p:spPr>
          <a:xfrm>
            <a:off x="893880" y="1416960"/>
            <a:ext cx="7745760" cy="515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1" spc="-1" dirty="0">
                <a:solidFill>
                  <a:srgbClr val="677480"/>
                </a:solidFill>
                <a:latin typeface="Lato"/>
                <a:ea typeface="Lato"/>
              </a:rPr>
              <a:t>Prefixo de roteamento global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: três primeiros grupos de números, são designados para definir o endereço de rede.</a:t>
            </a: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1" strike="noStrike" spc="-1" dirty="0">
                <a:solidFill>
                  <a:srgbClr val="677480"/>
                </a:solidFill>
                <a:latin typeface="Lato"/>
                <a:ea typeface="Lato"/>
              </a:rPr>
              <a:t>IPv6 </a:t>
            </a:r>
            <a:r>
              <a:rPr lang="pt-BR" sz="2400" b="1" strike="noStrike" spc="-1" dirty="0" err="1">
                <a:solidFill>
                  <a:srgbClr val="677480"/>
                </a:solidFill>
                <a:latin typeface="Lato"/>
                <a:ea typeface="Lato"/>
              </a:rPr>
              <a:t>subnet</a:t>
            </a:r>
            <a:r>
              <a:rPr lang="pt-BR" sz="2400" b="0" strike="noStrike" spc="-1" dirty="0">
                <a:solidFill>
                  <a:srgbClr val="677480"/>
                </a:solidFill>
                <a:latin typeface="Lato"/>
                <a:ea typeface="Lato"/>
              </a:rPr>
              <a:t>: a </a:t>
            </a:r>
            <a:r>
              <a:rPr lang="pt-BR" sz="2400" b="0" strike="noStrike" spc="-1" dirty="0" err="1">
                <a:solidFill>
                  <a:srgbClr val="677480"/>
                </a:solidFill>
                <a:latin typeface="Lato"/>
                <a:ea typeface="Lato"/>
              </a:rPr>
              <a:t>subnet</a:t>
            </a:r>
            <a:r>
              <a:rPr lang="pt-BR" sz="2400" b="0" strike="noStrike" spc="-1" dirty="0">
                <a:solidFill>
                  <a:srgbClr val="677480"/>
                </a:solidFill>
                <a:latin typeface="Lato"/>
                <a:ea typeface="Lato"/>
              </a:rPr>
              <a:t> a qual o endereço pertence.</a:t>
            </a: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1" strike="noStrike" spc="-1" dirty="0">
                <a:solidFill>
                  <a:srgbClr val="677480"/>
                </a:solidFill>
                <a:latin typeface="Lato"/>
                <a:ea typeface="Lato"/>
              </a:rPr>
              <a:t>Interface ID</a:t>
            </a:r>
            <a:r>
              <a:rPr lang="pt-BR" sz="2400" strike="noStrike" spc="-1" dirty="0">
                <a:solidFill>
                  <a:srgbClr val="677480"/>
                </a:solidFill>
                <a:latin typeface="Lato"/>
                <a:ea typeface="Lato"/>
              </a:rPr>
              <a:t>: é o </a:t>
            </a:r>
            <a:r>
              <a:rPr lang="pt-BR" sz="2400" strike="noStrike" spc="-1" dirty="0" err="1">
                <a:solidFill>
                  <a:srgbClr val="677480"/>
                </a:solidFill>
                <a:latin typeface="Lato"/>
                <a:ea typeface="Lato"/>
              </a:rPr>
              <a:t>ip</a:t>
            </a:r>
            <a:r>
              <a:rPr lang="pt-BR" sz="2400" strike="noStrike" spc="-1" dirty="0">
                <a:solidFill>
                  <a:srgbClr val="677480"/>
                </a:solidFill>
                <a:latin typeface="Lato"/>
                <a:ea typeface="Lato"/>
              </a:rPr>
              <a:t> de host individual, podendo pertencer a uma máquina ou a um grupo (dependendo do tipo de endereço que é).</a:t>
            </a:r>
            <a:endParaRPr lang="pt-BR" sz="2400" b="0" strike="noStrike" spc="-1" dirty="0">
              <a:solidFill>
                <a:srgbClr val="677480"/>
              </a:solidFill>
              <a:latin typeface="Lato"/>
              <a:ea typeface="La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79D8CCC-B310-0F45-96C3-B702289B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55" y="4460708"/>
            <a:ext cx="7941809" cy="11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90081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3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1DC07391-DC3C-E840-A833-819B7FDA8106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4B95061A-5640-A545-B419-EB1A8EC45886}"/>
              </a:ext>
            </a:extLst>
          </p:cNvPr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xmlns="" id="{6FEE2402-D798-0044-ADE9-583D5549A516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spc="-1" dirty="0">
                <a:solidFill>
                  <a:srgbClr val="666666"/>
                </a:solidFill>
                <a:latin typeface="Raleway"/>
              </a:rPr>
              <a:t>Truncando valores IPv6</a:t>
            </a:r>
            <a:endParaRPr lang="pt-BR" sz="3600" b="0" strike="noStrike" spc="-1" dirty="0">
              <a:latin typeface="Arial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xmlns="" id="{002A4979-BEBC-194C-B5F6-BC632588EB31}"/>
              </a:ext>
            </a:extLst>
          </p:cNvPr>
          <p:cNvSpPr/>
          <p:nvPr/>
        </p:nvSpPr>
        <p:spPr>
          <a:xfrm>
            <a:off x="893880" y="1416960"/>
            <a:ext cx="7745760" cy="515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trike="noStrike" spc="-1" dirty="0">
                <a:solidFill>
                  <a:srgbClr val="677480"/>
                </a:solidFill>
                <a:latin typeface="Lato"/>
                <a:ea typeface="Lato"/>
              </a:rPr>
              <a:t>Um 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IPv6 pode ter seu valor truncado para simplificar sua apresentação.</a:t>
            </a: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trike="noStrike" spc="-1" dirty="0">
                <a:solidFill>
                  <a:srgbClr val="677480"/>
                </a:solidFill>
                <a:latin typeface="Lato"/>
                <a:ea typeface="Lato"/>
              </a:rPr>
              <a:t>Ex.:</a:t>
            </a:r>
          </a:p>
          <a:p>
            <a:pPr marL="3888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</a:pPr>
            <a:r>
              <a:rPr lang="pt-BR" sz="2400" b="1" spc="-1" dirty="0">
                <a:solidFill>
                  <a:srgbClr val="677480"/>
                </a:solidFill>
                <a:latin typeface="Lato"/>
                <a:ea typeface="Lato"/>
              </a:rPr>
              <a:t>IP original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: 2001:4860:</a:t>
            </a:r>
            <a:r>
              <a:rPr lang="pt-BR" sz="2400" spc="-1" dirty="0">
                <a:solidFill>
                  <a:srgbClr val="FF0000"/>
                </a:solidFill>
                <a:latin typeface="Lato"/>
                <a:ea typeface="Lato"/>
              </a:rPr>
              <a:t>0000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:2001:</a:t>
            </a:r>
            <a:r>
              <a:rPr lang="pt-BR" sz="2400" spc="-1" dirty="0">
                <a:solidFill>
                  <a:srgbClr val="FF0000"/>
                </a:solidFill>
                <a:latin typeface="Lato"/>
                <a:ea typeface="Lato"/>
              </a:rPr>
              <a:t>0000:0000:0000:00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68 </a:t>
            </a:r>
          </a:p>
          <a:p>
            <a:pPr marL="3888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</a:pPr>
            <a:r>
              <a:rPr lang="pt-BR" sz="2400" b="1" spc="-1" dirty="0">
                <a:solidFill>
                  <a:srgbClr val="677480"/>
                </a:solidFill>
                <a:latin typeface="Lato"/>
                <a:ea typeface="Lato"/>
              </a:rPr>
              <a:t>IP truncado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: 2001:4860:</a:t>
            </a:r>
            <a:r>
              <a:rPr lang="pt-BR" sz="2400" spc="-1" dirty="0">
                <a:solidFill>
                  <a:srgbClr val="FF0000"/>
                </a:solidFill>
                <a:latin typeface="Lato"/>
                <a:ea typeface="Lato"/>
              </a:rPr>
              <a:t>0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:2001</a:t>
            </a:r>
            <a:r>
              <a:rPr lang="pt-BR" sz="2400" spc="-1" dirty="0">
                <a:solidFill>
                  <a:srgbClr val="FF0000"/>
                </a:solidFill>
                <a:latin typeface="Lato"/>
                <a:ea typeface="Lato"/>
              </a:rPr>
              <a:t>::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68</a:t>
            </a:r>
            <a:endParaRPr lang="pt-BR" sz="2400" strike="noStrike" spc="-1" dirty="0">
              <a:solidFill>
                <a:srgbClr val="677480"/>
              </a:solidFill>
              <a:latin typeface="Lato"/>
              <a:ea typeface="Lat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079D8CCC-B310-0F45-96C3-B702289B7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855" y="4460708"/>
            <a:ext cx="7941809" cy="1144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1031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xmlns="" id="{5F55F3A5-F6C1-264E-BB33-91B492592DD5}"/>
              </a:ext>
            </a:extLst>
          </p:cNvPr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E1A3BEC8-C07F-2249-B21A-83F7DAA33BBE}"/>
              </a:ext>
            </a:extLst>
          </p:cNvPr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 dirty="0">
                <a:solidFill>
                  <a:srgbClr val="677480"/>
                </a:solidFill>
                <a:latin typeface="Lato"/>
                <a:ea typeface="Lato"/>
              </a:rPr>
              <a:t>Bem similar à estrutura do IPv4.</a:t>
            </a: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1" spc="-1" dirty="0">
                <a:solidFill>
                  <a:srgbClr val="677480"/>
                </a:solidFill>
                <a:latin typeface="Lato"/>
              </a:rPr>
              <a:t>Header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– possui o endereço de origem e de destino, além de outras informações a serem propagadas</a:t>
            </a: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1" spc="-1" dirty="0">
                <a:solidFill>
                  <a:srgbClr val="677480"/>
                </a:solidFill>
                <a:latin typeface="Lato"/>
              </a:rPr>
              <a:t>Extensões do header </a:t>
            </a:r>
            <a:r>
              <a:rPr lang="pt-BR" sz="2400" b="1" strike="noStrike" spc="-1" dirty="0">
                <a:solidFill>
                  <a:srgbClr val="677480"/>
                </a:solidFill>
                <a:latin typeface="Lato"/>
              </a:rPr>
              <a:t>opciona</a:t>
            </a:r>
            <a:r>
              <a:rPr lang="pt-BR" sz="2400" b="1" spc="-1" dirty="0">
                <a:solidFill>
                  <a:srgbClr val="677480"/>
                </a:solidFill>
                <a:latin typeface="Lato"/>
              </a:rPr>
              <a:t>is 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– pode conter opções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expeciais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para tratamento do pacote, como informações adicionais de segurança e roteamento.</a:t>
            </a:r>
            <a:endParaRPr lang="pt-BR" sz="2400" b="1" strike="noStrike" spc="-1" dirty="0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1" strike="noStrike" spc="-1" dirty="0" err="1">
                <a:solidFill>
                  <a:srgbClr val="677480"/>
                </a:solidFill>
                <a:latin typeface="Lato"/>
              </a:rPr>
              <a:t>Payload</a:t>
            </a:r>
            <a:r>
              <a:rPr lang="pt-BR" sz="2400" strike="noStrike" spc="-1" dirty="0">
                <a:solidFill>
                  <a:srgbClr val="677480"/>
                </a:solidFill>
                <a:latin typeface="Lato"/>
              </a:rPr>
              <a:t> – por padrão igual ao IPv4 (64KB), mas pode ser maior de utilizado </a:t>
            </a:r>
            <a:r>
              <a:rPr lang="pt-BR" sz="2400" strike="noStrike" spc="-1" dirty="0" err="1">
                <a:solidFill>
                  <a:srgbClr val="677480"/>
                </a:solidFill>
                <a:latin typeface="Lato"/>
              </a:rPr>
              <a:t>jumbograms</a:t>
            </a:r>
            <a:r>
              <a:rPr lang="pt-BR" sz="2400" strike="noStrike" spc="-1" dirty="0">
                <a:solidFill>
                  <a:srgbClr val="677480"/>
                </a:solidFill>
                <a:latin typeface="Lato"/>
              </a:rPr>
              <a:t>.</a:t>
            </a:r>
            <a:endParaRPr lang="pt-BR" sz="2400" b="0" strike="noStrike" spc="-1" dirty="0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latin typeface="Arial"/>
            </a:endParaRP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xmlns="" id="{6A5A22B8-EFA6-FB48-9FCD-8C4166857651}"/>
              </a:ext>
            </a:extLst>
          </p:cNvPr>
          <p:cNvSpPr/>
          <p:nvPr/>
        </p:nvSpPr>
        <p:spPr>
          <a:xfrm>
            <a:off x="1046280" y="4270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Estrutura dos pacotes IPv6</a:t>
            </a:r>
            <a:endParaRPr lang="pt-BR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866701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2">
            <a:extLst>
              <a:ext uri="{FF2B5EF4-FFF2-40B4-BE49-F238E27FC236}">
                <a16:creationId xmlns:a16="http://schemas.microsoft.com/office/drawing/2014/main" xmlns="" id="{5F55F3A5-F6C1-264E-BB33-91B492592DD5}"/>
              </a:ext>
            </a:extLst>
          </p:cNvPr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xmlns="" id="{6A5A22B8-EFA6-FB48-9FCD-8C4166857651}"/>
              </a:ext>
            </a:extLst>
          </p:cNvPr>
          <p:cNvSpPr/>
          <p:nvPr/>
        </p:nvSpPr>
        <p:spPr>
          <a:xfrm>
            <a:off x="1046280" y="4270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r>
              <a:rPr lang="pt-BR" sz="3600" spc="-1" dirty="0" smtClean="0">
                <a:solidFill>
                  <a:srgbClr val="666666"/>
                </a:solidFill>
                <a:latin typeface="Raleway"/>
                <a:ea typeface="Raleway"/>
              </a:rPr>
              <a:t>Configuração IPV6</a:t>
            </a:r>
            <a:endParaRPr lang="pt-BR" sz="3600" spc="-1" dirty="0">
              <a:solidFill>
                <a:prstClr val="black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5" y="1569359"/>
            <a:ext cx="3561484" cy="4445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5607" y="1569360"/>
            <a:ext cx="5025269" cy="4124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6501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ECEE88CC-7D95-EF4D-A02E-8FC816C51992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1DB65CD6-8E7A-8249-8EA9-74FE1680D637}"/>
              </a:ext>
            </a:extLst>
          </p:cNvPr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xmlns="" id="{24A1B56D-A175-024A-82D0-A9A91F2E4717}"/>
              </a:ext>
            </a:extLst>
          </p:cNvPr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xmlns="" id="{A9CD5E0C-9A5E-F34F-BA21-F261A2920350}"/>
              </a:ext>
            </a:extLst>
          </p:cNvPr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 dirty="0">
                <a:solidFill>
                  <a:srgbClr val="677480"/>
                </a:solidFill>
                <a:latin typeface="Lato"/>
                <a:ea typeface="Lato"/>
              </a:rPr>
              <a:t>Podemos utilizar em um mesmo dispositivos os protocolos IPv4 e IPv6 ao mesmo tempo, criando uma situação de 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dual IP </a:t>
            </a:r>
            <a:r>
              <a:rPr lang="pt-BR" sz="2400" spc="-1" dirty="0" err="1">
                <a:solidFill>
                  <a:srgbClr val="677480"/>
                </a:solidFill>
                <a:latin typeface="Lato"/>
                <a:ea typeface="Lato"/>
              </a:rPr>
              <a:t>stack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. Podem funcionar independentemente ou usar um método híbrido</a:t>
            </a: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 dirty="0">
                <a:solidFill>
                  <a:srgbClr val="677480"/>
                </a:solidFill>
                <a:latin typeface="Lato"/>
              </a:rPr>
              <a:t>Utilizado por desenvolvedores para criar códigos que funcionem nos 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dois sistemas sem diferenças de comportamento.</a:t>
            </a: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 dirty="0">
                <a:solidFill>
                  <a:srgbClr val="677480"/>
                </a:solidFill>
                <a:latin typeface="Lato"/>
              </a:rPr>
              <a:t>Quando u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tilizado o sistema híbrido, utiliza-se os endereços mapeados em IPv4. </a:t>
            </a:r>
          </a:p>
          <a:p>
            <a:pPr marL="3888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</a:pPr>
            <a:r>
              <a:rPr lang="pt-BR" sz="2400" b="1" spc="-1" dirty="0">
                <a:solidFill>
                  <a:srgbClr val="677480"/>
                </a:solidFill>
                <a:latin typeface="Lato"/>
              </a:rPr>
              <a:t>IPv4 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10.254.254.1</a:t>
            </a:r>
            <a:endParaRPr lang="pt-BR" sz="2400" b="1" spc="-1" dirty="0">
              <a:solidFill>
                <a:srgbClr val="677480"/>
              </a:solidFill>
              <a:latin typeface="Lato"/>
            </a:endParaRPr>
          </a:p>
          <a:p>
            <a:pPr marL="3888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</a:pPr>
            <a:r>
              <a:rPr lang="pt-BR" sz="2400" b="1" strike="noStrike" spc="-1" dirty="0">
                <a:solidFill>
                  <a:srgbClr val="677480"/>
                </a:solidFill>
                <a:latin typeface="Lato"/>
              </a:rPr>
              <a:t>IP</a:t>
            </a:r>
            <a:r>
              <a:rPr lang="pt-BR" sz="2400" b="1" spc="-1" dirty="0">
                <a:solidFill>
                  <a:srgbClr val="677480"/>
                </a:solidFill>
                <a:latin typeface="Lato"/>
              </a:rPr>
              <a:t>v6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::ffff:10.254.254.1</a:t>
            </a:r>
            <a:endParaRPr lang="pt-BR" sz="2400" b="0" strike="noStrike" spc="-1" dirty="0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latin typeface="Arial"/>
            </a:endParaRPr>
          </a:p>
        </p:txBody>
      </p:sp>
      <p:sp>
        <p:nvSpPr>
          <p:cNvPr id="8" name="CustomShape 1">
            <a:extLst>
              <a:ext uri="{FF2B5EF4-FFF2-40B4-BE49-F238E27FC236}">
                <a16:creationId xmlns:a16="http://schemas.microsoft.com/office/drawing/2014/main" xmlns="" id="{DB5956E2-4F15-3947-889E-0F93AB7EF55D}"/>
              </a:ext>
            </a:extLst>
          </p:cNvPr>
          <p:cNvSpPr/>
          <p:nvPr/>
        </p:nvSpPr>
        <p:spPr>
          <a:xfrm>
            <a:off x="1046280" y="427080"/>
            <a:ext cx="672612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Dual IP </a:t>
            </a:r>
            <a:r>
              <a:rPr lang="pt-BR" sz="3600" b="0" strike="noStrike" spc="-1" dirty="0" err="1">
                <a:solidFill>
                  <a:srgbClr val="666666"/>
                </a:solidFill>
                <a:latin typeface="Raleway"/>
                <a:ea typeface="Raleway"/>
              </a:rPr>
              <a:t>stack</a:t>
            </a: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 (pilha 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de IP dupla)</a:t>
            </a:r>
            <a:endParaRPr lang="pt-BR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850588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5" name="CustomShape 2"/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xmlns="" id="{AAF67AC1-8601-1749-A81C-27B8130848E8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CustomShape 2">
            <a:extLst>
              <a:ext uri="{FF2B5EF4-FFF2-40B4-BE49-F238E27FC236}">
                <a16:creationId xmlns:a16="http://schemas.microsoft.com/office/drawing/2014/main" xmlns="" id="{2CCB5484-D1B0-854B-841C-A7F97DFFD4E0}"/>
              </a:ext>
            </a:extLst>
          </p:cNvPr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CustomShape 1">
            <a:extLst>
              <a:ext uri="{FF2B5EF4-FFF2-40B4-BE49-F238E27FC236}">
                <a16:creationId xmlns:a16="http://schemas.microsoft.com/office/drawing/2014/main" xmlns="" id="{738DC033-C970-774D-A837-998D393120D9}"/>
              </a:ext>
            </a:extLst>
          </p:cNvPr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xmlns="" id="{F4D700D3-5AD1-B449-BFC1-FFA8660DF160}"/>
              </a:ext>
            </a:extLst>
          </p:cNvPr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2">
            <a:extLst>
              <a:ext uri="{FF2B5EF4-FFF2-40B4-BE49-F238E27FC236}">
                <a16:creationId xmlns:a16="http://schemas.microsoft.com/office/drawing/2014/main" xmlns="" id="{386F9392-A15E-854E-ADDD-665BB88E006C}"/>
              </a:ext>
            </a:extLst>
          </p:cNvPr>
          <p:cNvSpPr/>
          <p:nvPr/>
        </p:nvSpPr>
        <p:spPr>
          <a:xfrm>
            <a:off x="893880" y="1831320"/>
            <a:ext cx="646200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2">
            <a:extLst>
              <a:ext uri="{FF2B5EF4-FFF2-40B4-BE49-F238E27FC236}">
                <a16:creationId xmlns:a16="http://schemas.microsoft.com/office/drawing/2014/main" xmlns="" id="{4A47207D-6394-354B-A7CC-1381597CE519}"/>
              </a:ext>
            </a:extLst>
          </p:cNvPr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 dirty="0">
                <a:solidFill>
                  <a:srgbClr val="677480"/>
                </a:solidFill>
                <a:latin typeface="Lato"/>
                <a:ea typeface="Lato"/>
              </a:rPr>
              <a:t>É possível encapsular pacotes 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IPv6 em </a:t>
            </a:r>
            <a:r>
              <a:rPr lang="pt-BR" sz="2400" spc="-1" dirty="0" err="1">
                <a:solidFill>
                  <a:srgbClr val="677480"/>
                </a:solidFill>
                <a:latin typeface="Lato"/>
                <a:ea typeface="Lato"/>
              </a:rPr>
              <a:t>datagramas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 de IPv4 por meio de um adaptador virtual (</a:t>
            </a:r>
            <a:r>
              <a:rPr lang="pt-BR" sz="2400" spc="-1" dirty="0" err="1">
                <a:solidFill>
                  <a:srgbClr val="677480"/>
                </a:solidFill>
                <a:latin typeface="Lato"/>
                <a:ea typeface="Lato"/>
              </a:rPr>
              <a:t>Teredo</a:t>
            </a: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, no caso da Microsoft).</a:t>
            </a:r>
          </a:p>
          <a:p>
            <a:pPr marL="3888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</a:pPr>
            <a:r>
              <a:rPr lang="pt-BR" sz="2400" spc="-1" dirty="0">
                <a:solidFill>
                  <a:srgbClr val="677480"/>
                </a:solidFill>
                <a:latin typeface="Lato"/>
              </a:rPr>
              <a:t>Exemplo: Fe80::5efe:10.0.0.2%2 (O IPv4 10.0.0.2)</a:t>
            </a:r>
            <a:endParaRPr lang="pt-BR" sz="2400" b="0" strike="noStrike" spc="-1" dirty="0">
              <a:solidFill>
                <a:srgbClr val="677480"/>
              </a:solidFill>
              <a:latin typeface="Lato"/>
              <a:ea typeface="Lato"/>
            </a:endParaRPr>
          </a:p>
          <a:p>
            <a:pPr marL="457200" indent="-418320"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spc="-1" dirty="0">
                <a:solidFill>
                  <a:srgbClr val="677480"/>
                </a:solidFill>
                <a:latin typeface="Lato"/>
                <a:ea typeface="Lato"/>
              </a:rPr>
              <a:t>Para utilizar esse tipo de solução é necessário uma configuração de roteamento, mas essa solução permite a comunicação entre cliente e servidor em IPv6 mesmo a rota não sendo.</a:t>
            </a: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endParaRPr lang="pt-BR" sz="2400" b="0" strike="noStrike" spc="-1" dirty="0">
              <a:solidFill>
                <a:srgbClr val="677480"/>
              </a:solidFill>
              <a:latin typeface="Lato"/>
              <a:ea typeface="Lato"/>
            </a:endParaRPr>
          </a:p>
          <a:p>
            <a:pPr marL="3888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</a:pPr>
            <a:endParaRPr lang="pt-BR" sz="2400" spc="-1" dirty="0">
              <a:solidFill>
                <a:srgbClr val="677480"/>
              </a:solidFill>
              <a:latin typeface="Lato"/>
              <a:ea typeface="Lato"/>
            </a:endParaRPr>
          </a:p>
          <a:p>
            <a:pPr marL="3888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</a:pPr>
            <a:endParaRPr lang="pt-BR" sz="2400" b="0" strike="noStrike" spc="-1" dirty="0">
              <a:latin typeface="Arial"/>
            </a:endParaRPr>
          </a:p>
        </p:txBody>
      </p:sp>
      <p:sp>
        <p:nvSpPr>
          <p:cNvPr id="10" name="CustomShape 1">
            <a:extLst>
              <a:ext uri="{FF2B5EF4-FFF2-40B4-BE49-F238E27FC236}">
                <a16:creationId xmlns:a16="http://schemas.microsoft.com/office/drawing/2014/main" xmlns="" id="{BC215077-6080-AD4A-948D-18B33B6AF70E}"/>
              </a:ext>
            </a:extLst>
          </p:cNvPr>
          <p:cNvSpPr/>
          <p:nvPr/>
        </p:nvSpPr>
        <p:spPr>
          <a:xfrm>
            <a:off x="1046280" y="427080"/>
            <a:ext cx="672612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 dirty="0">
                <a:solidFill>
                  <a:srgbClr val="666666"/>
                </a:solidFill>
                <a:latin typeface="Raleway"/>
                <a:ea typeface="Raleway"/>
              </a:rPr>
              <a:t>Tunelamento de IPv4 para IPv6 (IPv4 </a:t>
            </a:r>
            <a:r>
              <a:rPr lang="pt-BR" sz="3600" spc="-1" dirty="0" err="1">
                <a:solidFill>
                  <a:srgbClr val="666666"/>
                </a:solidFill>
                <a:latin typeface="Raleway"/>
                <a:ea typeface="Raleway"/>
              </a:rPr>
              <a:t>to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 IPv6 </a:t>
            </a:r>
            <a:r>
              <a:rPr lang="pt-BR" sz="3600" spc="-1" dirty="0" err="1">
                <a:solidFill>
                  <a:srgbClr val="666666"/>
                </a:solidFill>
                <a:latin typeface="Raleway"/>
                <a:ea typeface="Raleway"/>
              </a:rPr>
              <a:t>tunneling</a:t>
            </a:r>
            <a:r>
              <a:rPr lang="pt-BR" sz="3600" spc="-1" dirty="0">
                <a:solidFill>
                  <a:srgbClr val="666666"/>
                </a:solidFill>
                <a:latin typeface="Raleway"/>
                <a:ea typeface="Raleway"/>
              </a:rPr>
              <a:t>)</a:t>
            </a:r>
            <a:endParaRPr lang="pt-BR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390611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2DFE2CF7-FA1D-4D32-8189-DD90C02FD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087" y="0"/>
            <a:ext cx="5197825" cy="67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5418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AD5ECFA-61DD-40BD-850F-5CD46AE9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551" y="0"/>
            <a:ext cx="4940897" cy="6729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32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893880" y="274680"/>
            <a:ext cx="709776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Ferramentas utilizadas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9660F053-94C2-4D6A-A9A8-483DB85BC826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8</a:t>
            </a:fld>
            <a:endParaRPr lang="pt-BR" sz="1300" b="0" strike="noStrike" spc="-1">
              <a:latin typeface="Arial"/>
            </a:endParaRPr>
          </a:p>
        </p:txBody>
      </p:sp>
      <p:pic>
        <p:nvPicPr>
          <p:cNvPr id="449" name="Imagem 448"/>
          <p:cNvPicPr/>
          <p:nvPr/>
        </p:nvPicPr>
        <p:blipFill>
          <a:blip r:embed="rId2"/>
          <a:stretch/>
        </p:blipFill>
        <p:spPr>
          <a:xfrm>
            <a:off x="753840" y="1872000"/>
            <a:ext cx="3854160" cy="3255480"/>
          </a:xfrm>
          <a:prstGeom prst="rect">
            <a:avLst/>
          </a:prstGeom>
          <a:ln>
            <a:noFill/>
          </a:ln>
        </p:spPr>
      </p:pic>
      <p:pic>
        <p:nvPicPr>
          <p:cNvPr id="450" name="Imagem 449"/>
          <p:cNvPicPr/>
          <p:nvPr/>
        </p:nvPicPr>
        <p:blipFill>
          <a:blip r:embed="rId3"/>
          <a:stretch/>
        </p:blipFill>
        <p:spPr>
          <a:xfrm>
            <a:off x="4608000" y="2088000"/>
            <a:ext cx="4006080" cy="1872000"/>
          </a:xfrm>
          <a:prstGeom prst="rect">
            <a:avLst/>
          </a:prstGeom>
          <a:ln>
            <a:noFill/>
          </a:ln>
        </p:spPr>
      </p:pic>
      <p:pic>
        <p:nvPicPr>
          <p:cNvPr id="451" name="Imagem 450"/>
          <p:cNvPicPr/>
          <p:nvPr/>
        </p:nvPicPr>
        <p:blipFill>
          <a:blip r:embed="rId4"/>
          <a:stretch/>
        </p:blipFill>
        <p:spPr>
          <a:xfrm>
            <a:off x="4618080" y="4001760"/>
            <a:ext cx="3985920" cy="1859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9B78FAFC-6ECF-4DCC-A4D5-FE83F7093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92" y="355120"/>
            <a:ext cx="5086350" cy="90487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E0DF8C52-3318-4849-BA75-E255B358B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2" y="1221895"/>
            <a:ext cx="5086350" cy="51244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F9E155F7-86AC-4D9A-A3EF-0BFD5FF12A92}"/>
              </a:ext>
            </a:extLst>
          </p:cNvPr>
          <p:cNvSpPr txBox="1"/>
          <p:nvPr/>
        </p:nvSpPr>
        <p:spPr>
          <a:xfrm>
            <a:off x="5308847" y="355120"/>
            <a:ext cx="354219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spc="-1" dirty="0">
                <a:solidFill>
                  <a:srgbClr val="677480"/>
                </a:solidFill>
                <a:latin typeface="Lato"/>
              </a:rPr>
              <a:t>Respostas:</a:t>
            </a:r>
          </a:p>
          <a:p>
            <a:r>
              <a:rPr lang="pt-BR" sz="2400" spc="-1" dirty="0">
                <a:solidFill>
                  <a:srgbClr val="677480"/>
                </a:solidFill>
                <a:latin typeface="Lato"/>
              </a:rPr>
              <a:t>1 – 16</a:t>
            </a:r>
          </a:p>
          <a:p>
            <a:r>
              <a:rPr lang="pt-BR" sz="2400" spc="-1" dirty="0">
                <a:solidFill>
                  <a:srgbClr val="677480"/>
                </a:solidFill>
                <a:latin typeface="Lato"/>
              </a:rPr>
              <a:t>2 – 9</a:t>
            </a:r>
          </a:p>
          <a:p>
            <a:r>
              <a:rPr lang="pt-BR" sz="2400" spc="-1" dirty="0">
                <a:solidFill>
                  <a:srgbClr val="677480"/>
                </a:solidFill>
                <a:latin typeface="Lato"/>
              </a:rPr>
              <a:t>3 – 255.255.255.192</a:t>
            </a:r>
          </a:p>
          <a:p>
            <a:r>
              <a:rPr lang="pt-BR" sz="2400" spc="-1" dirty="0">
                <a:solidFill>
                  <a:srgbClr val="677480"/>
                </a:solidFill>
                <a:latin typeface="Lato"/>
              </a:rPr>
              <a:t>4 –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Classless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Inter-Domain</a:t>
            </a:r>
            <a:r>
              <a:rPr lang="pt-BR" sz="2400" spc="-1" dirty="0">
                <a:solidFill>
                  <a:srgbClr val="677480"/>
                </a:solidFill>
                <a:latin typeface="Lato"/>
              </a:rPr>
              <a:t>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Routing</a:t>
            </a: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r>
              <a:rPr lang="pt-BR" sz="2400" spc="-1" dirty="0">
                <a:solidFill>
                  <a:srgbClr val="677480"/>
                </a:solidFill>
                <a:latin typeface="Lato"/>
              </a:rPr>
              <a:t>5 – 128</a:t>
            </a:r>
          </a:p>
          <a:p>
            <a:r>
              <a:rPr lang="pt-BR" sz="2400" spc="-1" dirty="0">
                <a:solidFill>
                  <a:srgbClr val="677480"/>
                </a:solidFill>
                <a:latin typeface="Lato"/>
              </a:rPr>
              <a:t>6 –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Multicast</a:t>
            </a: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r>
              <a:rPr lang="pt-BR" sz="2400" spc="-1" dirty="0">
                <a:solidFill>
                  <a:srgbClr val="677480"/>
                </a:solidFill>
                <a:latin typeface="Lato"/>
              </a:rPr>
              <a:t>7 – Link-local</a:t>
            </a:r>
          </a:p>
          <a:p>
            <a:r>
              <a:rPr lang="pt-BR" sz="2400" spc="-1" dirty="0">
                <a:solidFill>
                  <a:srgbClr val="677480"/>
                </a:solidFill>
                <a:latin typeface="Lato"/>
              </a:rPr>
              <a:t>8 – 2001:4860:0:2001::68</a:t>
            </a:r>
          </a:p>
          <a:p>
            <a:r>
              <a:rPr lang="pt-BR" sz="2400" spc="-1" dirty="0">
                <a:solidFill>
                  <a:srgbClr val="677480"/>
                </a:solidFill>
                <a:latin typeface="Lato"/>
              </a:rPr>
              <a:t>9 – IPv6 </a:t>
            </a:r>
            <a:r>
              <a:rPr lang="pt-BR" sz="2400" spc="-1" dirty="0" err="1">
                <a:solidFill>
                  <a:srgbClr val="677480"/>
                </a:solidFill>
                <a:latin typeface="Lato"/>
              </a:rPr>
              <a:t>Tunneling</a:t>
            </a: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r>
              <a:rPr lang="pt-BR" sz="2400" spc="-1" dirty="0">
                <a:solidFill>
                  <a:srgbClr val="677480"/>
                </a:solidFill>
                <a:latin typeface="Lato"/>
              </a:rPr>
              <a:t>10 – </a:t>
            </a:r>
            <a:r>
              <a:rPr lang="en-US" sz="2400" spc="-1" dirty="0">
                <a:solidFill>
                  <a:srgbClr val="677480"/>
                </a:solidFill>
                <a:latin typeface="Lato"/>
              </a:rPr>
              <a:t>They have run out of </a:t>
            </a:r>
            <a:r>
              <a:rPr lang="en-US" sz="2400" spc="-1" dirty="0" err="1">
                <a:solidFill>
                  <a:srgbClr val="677480"/>
                </a:solidFill>
                <a:latin typeface="Lato"/>
              </a:rPr>
              <a:t>adresses</a:t>
            </a:r>
            <a:endParaRPr lang="pt-BR" sz="2400" spc="-1" dirty="0">
              <a:solidFill>
                <a:srgbClr val="677480"/>
              </a:solidFill>
              <a:latin typeface="Lato"/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4111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893880" y="274680"/>
            <a:ext cx="646200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 anchor="b"/>
          <a:lstStyle/>
          <a:p>
            <a:pPr>
              <a:lnSpc>
                <a:spcPct val="100000"/>
              </a:lnSpc>
            </a:pPr>
            <a:r>
              <a:rPr lang="pt-BR" sz="3600" b="0" strike="noStrike" spc="-1">
                <a:solidFill>
                  <a:srgbClr val="666666"/>
                </a:solidFill>
                <a:latin typeface="Raleway"/>
                <a:ea typeface="Raleway"/>
              </a:rPr>
              <a:t>Classificação dos cabos</a:t>
            </a:r>
            <a:endParaRPr lang="pt-BR" sz="3600" b="0" strike="noStrike" spc="-1">
              <a:latin typeface="Arial"/>
            </a:endParaRPr>
          </a:p>
        </p:txBody>
      </p:sp>
      <p:sp>
        <p:nvSpPr>
          <p:cNvPr id="453" name="CustomShape 2"/>
          <p:cNvSpPr/>
          <p:nvPr/>
        </p:nvSpPr>
        <p:spPr>
          <a:xfrm>
            <a:off x="893880" y="1831320"/>
            <a:ext cx="7745760" cy="4735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Os cabos par-trançados são categorizados de acordo com a frequência que transmitem o sinal e a taxa de transferência de dados (velocidade).</a:t>
            </a:r>
            <a:endParaRPr lang="pt-BR" sz="2400" b="0" strike="noStrike" spc="-1">
              <a:latin typeface="Arial"/>
            </a:endParaRPr>
          </a:p>
          <a:p>
            <a:pPr marL="457200" indent="-418320">
              <a:lnSpc>
                <a:spcPct val="100000"/>
              </a:lnSpc>
              <a:spcBef>
                <a:spcPts val="601"/>
              </a:spcBef>
              <a:buClr>
                <a:srgbClr val="677480"/>
              </a:buClr>
              <a:buFont typeface="Lato"/>
              <a:buChar char="▷"/>
            </a:pPr>
            <a:r>
              <a:rPr lang="pt-BR" sz="2400" b="0" strike="noStrike" spc="-1">
                <a:solidFill>
                  <a:srgbClr val="677480"/>
                </a:solidFill>
                <a:latin typeface="Lato"/>
                <a:ea typeface="Lato"/>
              </a:rPr>
              <a:t>Hoje em dia, é comum uso da categoria 5e, sendo as categorias 3 e mesmo a 5 consideradas de baixa velocidade.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454" name="CustomShape 3"/>
          <p:cNvSpPr/>
          <p:nvPr/>
        </p:nvSpPr>
        <p:spPr>
          <a:xfrm>
            <a:off x="8480520" y="6364080"/>
            <a:ext cx="547920" cy="41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91440" rIns="90000" bIns="91440"/>
          <a:lstStyle/>
          <a:p>
            <a:pPr algn="r">
              <a:lnSpc>
                <a:spcPct val="100000"/>
              </a:lnSpc>
            </a:pPr>
            <a:fld id="{6D38F993-E5F9-4917-A57D-0B8D7CAB69C8}" type="slidenum">
              <a:rPr lang="pt-BR" sz="1300" b="0" strike="noStrike" spc="-1">
                <a:solidFill>
                  <a:srgbClr val="97ABBC"/>
                </a:solidFill>
                <a:latin typeface="Lato"/>
                <a:ea typeface="Lato"/>
              </a:rPr>
              <a:t>9</a:t>
            </a:fld>
            <a:endParaRPr lang="pt-BR" sz="1300" b="0" strike="noStrike" spc="-1">
              <a:latin typeface="Arial"/>
            </a:endParaRPr>
          </a:p>
        </p:txBody>
      </p:sp>
      <p:pic>
        <p:nvPicPr>
          <p:cNvPr id="455" name="Imagem 454"/>
          <p:cNvPicPr/>
          <p:nvPr/>
        </p:nvPicPr>
        <p:blipFill>
          <a:blip r:embed="rId2"/>
          <a:stretch/>
        </p:blipFill>
        <p:spPr>
          <a:xfrm>
            <a:off x="2127600" y="4721400"/>
            <a:ext cx="5000040" cy="1542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3185</Words>
  <Application>Microsoft Office PowerPoint</Application>
  <PresentationFormat>Apresentação na tela (4:3)</PresentationFormat>
  <Paragraphs>290</Paragraphs>
  <Slides>80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3</vt:i4>
      </vt:variant>
      <vt:variant>
        <vt:lpstr>Títulos de slides</vt:lpstr>
      </vt:variant>
      <vt:variant>
        <vt:i4>80</vt:i4>
      </vt:variant>
    </vt:vector>
  </HeadingPairs>
  <TitlesOfParts>
    <vt:vector size="83" baseType="lpstr">
      <vt:lpstr>Office Theme</vt:lpstr>
      <vt:lpstr>Office Theme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Network Address Translation - NAT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Alexandre Nakano Marques</dc:creator>
  <cp:lastModifiedBy>Claudio</cp:lastModifiedBy>
  <cp:revision>33</cp:revision>
  <dcterms:created xsi:type="dcterms:W3CDTF">2019-05-18T13:54:52Z</dcterms:created>
  <dcterms:modified xsi:type="dcterms:W3CDTF">2019-05-22T20:51:44Z</dcterms:modified>
</cp:coreProperties>
</file>